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9.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 id="2147483702" r:id="rId5"/>
    <p:sldMasterId id="2147483708" r:id="rId6"/>
    <p:sldMasterId id="2147483714" r:id="rId7"/>
    <p:sldMasterId id="2147483720" r:id="rId8"/>
    <p:sldMasterId id="2147483726" r:id="rId9"/>
    <p:sldMasterId id="2147483732" r:id="rId10"/>
    <p:sldMasterId id="2147483738" r:id="rId11"/>
    <p:sldMasterId id="2147483753" r:id="rId12"/>
    <p:sldMasterId id="2147483767" r:id="rId13"/>
  </p:sldMasterIdLst>
  <p:notesMasterIdLst>
    <p:notesMasterId r:id="rId83"/>
  </p:notesMasterIdLst>
  <p:sldIdLst>
    <p:sldId id="257" r:id="rId14"/>
    <p:sldId id="1150" r:id="rId15"/>
    <p:sldId id="451" r:id="rId16"/>
    <p:sldId id="456" r:id="rId17"/>
    <p:sldId id="457" r:id="rId18"/>
    <p:sldId id="1119" r:id="rId19"/>
    <p:sldId id="1120" r:id="rId20"/>
    <p:sldId id="658" r:id="rId21"/>
    <p:sldId id="467" r:id="rId22"/>
    <p:sldId id="903" r:id="rId23"/>
    <p:sldId id="968" r:id="rId24"/>
    <p:sldId id="969" r:id="rId25"/>
    <p:sldId id="469" r:id="rId26"/>
    <p:sldId id="472" r:id="rId27"/>
    <p:sldId id="1052" r:id="rId28"/>
    <p:sldId id="713" r:id="rId29"/>
    <p:sldId id="475" r:id="rId30"/>
    <p:sldId id="481" r:id="rId31"/>
    <p:sldId id="482" r:id="rId32"/>
    <p:sldId id="505" r:id="rId33"/>
    <p:sldId id="1060" r:id="rId34"/>
    <p:sldId id="974" r:id="rId35"/>
    <p:sldId id="1062" r:id="rId36"/>
    <p:sldId id="1063" r:id="rId37"/>
    <p:sldId id="782" r:id="rId38"/>
    <p:sldId id="809" r:id="rId39"/>
    <p:sldId id="819" r:id="rId40"/>
    <p:sldId id="824" r:id="rId41"/>
    <p:sldId id="825" r:id="rId42"/>
    <p:sldId id="826" r:id="rId43"/>
    <p:sldId id="828" r:id="rId44"/>
    <p:sldId id="829" r:id="rId45"/>
    <p:sldId id="1077" r:id="rId46"/>
    <p:sldId id="1084" r:id="rId47"/>
    <p:sldId id="865" r:id="rId48"/>
    <p:sldId id="963" r:id="rId49"/>
    <p:sldId id="836" r:id="rId50"/>
    <p:sldId id="840" r:id="rId51"/>
    <p:sldId id="841" r:id="rId52"/>
    <p:sldId id="842" r:id="rId53"/>
    <p:sldId id="843" r:id="rId54"/>
    <p:sldId id="844" r:id="rId55"/>
    <p:sldId id="1149" r:id="rId56"/>
    <p:sldId id="1123" r:id="rId57"/>
    <p:sldId id="1124" r:id="rId58"/>
    <p:sldId id="1125" r:id="rId59"/>
    <p:sldId id="1126" r:id="rId60"/>
    <p:sldId id="1127" r:id="rId61"/>
    <p:sldId id="1128" r:id="rId62"/>
    <p:sldId id="1129" r:id="rId63"/>
    <p:sldId id="1130" r:id="rId64"/>
    <p:sldId id="1131" r:id="rId65"/>
    <p:sldId id="1132" r:id="rId66"/>
    <p:sldId id="1133" r:id="rId67"/>
    <p:sldId id="1134" r:id="rId68"/>
    <p:sldId id="1135" r:id="rId69"/>
    <p:sldId id="1136" r:id="rId70"/>
    <p:sldId id="1137" r:id="rId71"/>
    <p:sldId id="1138" r:id="rId72"/>
    <p:sldId id="1139" r:id="rId73"/>
    <p:sldId id="1140" r:id="rId74"/>
    <p:sldId id="1141" r:id="rId75"/>
    <p:sldId id="1142" r:id="rId76"/>
    <p:sldId id="1143" r:id="rId77"/>
    <p:sldId id="1144" r:id="rId78"/>
    <p:sldId id="1145" r:id="rId79"/>
    <p:sldId id="1146" r:id="rId80"/>
    <p:sldId id="1147" r:id="rId81"/>
    <p:sldId id="1148" r:id="rId82"/>
  </p:sldIdLst>
  <p:sldSz cx="9144000" cy="6858000" type="screen4x3"/>
  <p:notesSz cx="6810375" cy="9942513"/>
  <p:custDataLst>
    <p:tags r:id="rId8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46B"/>
    <a:srgbClr val="1F497D"/>
    <a:srgbClr val="008E94"/>
    <a:srgbClr val="FFFFFF"/>
    <a:srgbClr val="281051"/>
    <a:srgbClr val="A8CCDD"/>
    <a:srgbClr val="ED6737"/>
    <a:srgbClr val="FBB040"/>
    <a:srgbClr val="BCBEC0"/>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414" autoAdjust="0"/>
    <p:restoredTop sz="94624" autoAdjust="0"/>
  </p:normalViewPr>
  <p:slideViewPr>
    <p:cSldViewPr snapToGrid="0">
      <p:cViewPr varScale="1">
        <p:scale>
          <a:sx n="69" d="100"/>
          <a:sy n="69" d="100"/>
        </p:scale>
        <p:origin x="-1956" y="-96"/>
      </p:cViewPr>
      <p:guideLst>
        <p:guide orient="horz" pos="1191"/>
        <p:guide orient="horz" pos="250"/>
        <p:guide orient="horz" pos="28"/>
        <p:guide orient="horz" pos="3614"/>
        <p:guide pos="236"/>
        <p:guide pos="5094"/>
        <p:guide pos="2880"/>
      </p:guideLst>
    </p:cSldViewPr>
  </p:slid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80" d="100"/>
          <a:sy n="80" d="100"/>
        </p:scale>
        <p:origin x="-2022" y="-96"/>
      </p:cViewPr>
      <p:guideLst>
        <p:guide orient="horz" pos="3132"/>
        <p:guide pos="2145"/>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9013A3-16D0-4B3B-B2C2-48BF83EDA755}" type="doc">
      <dgm:prSet loTypeId="urn:microsoft.com/office/officeart/2005/8/layout/funnel1" loCatId="process" qsTypeId="urn:microsoft.com/office/officeart/2005/8/quickstyle/simple2" qsCatId="simple" csTypeId="urn:microsoft.com/office/officeart/2005/8/colors/accent0_3" csCatId="mainScheme" phldr="1"/>
      <dgm:spPr/>
      <dgm:t>
        <a:bodyPr/>
        <a:lstStyle/>
        <a:p>
          <a:endParaRPr lang="en-US"/>
        </a:p>
      </dgm:t>
    </dgm:pt>
    <dgm:pt modelId="{B4B72351-F4EB-4F1E-AA5F-C28B7F7FF9E0}">
      <dgm:prSet phldrT="[Text]"/>
      <dgm:spPr>
        <a:solidFill>
          <a:srgbClr val="79F9FF"/>
        </a:solidFill>
      </dgm:spPr>
      <dgm:t>
        <a:bodyPr/>
        <a:lstStyle/>
        <a:p>
          <a:r>
            <a:rPr lang="en-US" dirty="0" smtClean="0"/>
            <a:t> </a:t>
          </a:r>
          <a:endParaRPr lang="en-US" dirty="0"/>
        </a:p>
      </dgm:t>
    </dgm:pt>
    <dgm:pt modelId="{47FFA9D9-B76A-4243-A0FC-5FE54385DAD0}" type="parTrans" cxnId="{0D2E3841-0A45-4689-A4A6-8977B5B8DA80}">
      <dgm:prSet/>
      <dgm:spPr/>
      <dgm:t>
        <a:bodyPr/>
        <a:lstStyle/>
        <a:p>
          <a:endParaRPr lang="en-US"/>
        </a:p>
      </dgm:t>
    </dgm:pt>
    <dgm:pt modelId="{BED679A9-003B-4540-8689-B892BCBDE601}" type="sibTrans" cxnId="{0D2E3841-0A45-4689-A4A6-8977B5B8DA80}">
      <dgm:prSet/>
      <dgm:spPr/>
      <dgm:t>
        <a:bodyPr/>
        <a:lstStyle/>
        <a:p>
          <a:endParaRPr lang="en-US"/>
        </a:p>
      </dgm:t>
    </dgm:pt>
    <dgm:pt modelId="{ADFD9FCB-DA7A-4C02-BC28-1FDD02B4FBD1}">
      <dgm:prSet phldrT="[Text]"/>
      <dgm:spPr/>
      <dgm:t>
        <a:bodyPr/>
        <a:lstStyle/>
        <a:p>
          <a:r>
            <a:rPr lang="en-US" dirty="0" smtClean="0"/>
            <a:t> </a:t>
          </a:r>
          <a:endParaRPr lang="en-US" dirty="0"/>
        </a:p>
      </dgm:t>
    </dgm:pt>
    <dgm:pt modelId="{287FF354-262C-446E-8686-7FBA4F39628F}" type="parTrans" cxnId="{D52C5D80-EC3F-4530-AC67-54BBD1CC76BA}">
      <dgm:prSet/>
      <dgm:spPr/>
      <dgm:t>
        <a:bodyPr/>
        <a:lstStyle/>
        <a:p>
          <a:endParaRPr lang="en-US"/>
        </a:p>
      </dgm:t>
    </dgm:pt>
    <dgm:pt modelId="{7EFA50AE-2544-4DE2-A2EF-480FE5A5B42D}" type="sibTrans" cxnId="{D52C5D80-EC3F-4530-AC67-54BBD1CC76BA}">
      <dgm:prSet/>
      <dgm:spPr/>
      <dgm:t>
        <a:bodyPr/>
        <a:lstStyle/>
        <a:p>
          <a:endParaRPr lang="en-US"/>
        </a:p>
      </dgm:t>
    </dgm:pt>
    <dgm:pt modelId="{87F8B051-E59F-4CB0-BC2E-DFD28A8EB5FC}">
      <dgm:prSet phldrT="[Text]"/>
      <dgm:spPr/>
      <dgm:t>
        <a:bodyPr/>
        <a:lstStyle/>
        <a:p>
          <a:endParaRPr lang="en-US" dirty="0"/>
        </a:p>
      </dgm:t>
    </dgm:pt>
    <dgm:pt modelId="{400845B8-2860-4D3E-9DD3-EBB29BFA3228}" type="parTrans" cxnId="{99A0732B-C858-4505-8176-484F2884CD4E}">
      <dgm:prSet/>
      <dgm:spPr/>
      <dgm:t>
        <a:bodyPr/>
        <a:lstStyle/>
        <a:p>
          <a:endParaRPr lang="en-US"/>
        </a:p>
      </dgm:t>
    </dgm:pt>
    <dgm:pt modelId="{49A2F0D3-2730-40CD-8288-296F1CE82EA3}" type="sibTrans" cxnId="{99A0732B-C858-4505-8176-484F2884CD4E}">
      <dgm:prSet/>
      <dgm:spPr/>
      <dgm:t>
        <a:bodyPr/>
        <a:lstStyle/>
        <a:p>
          <a:endParaRPr lang="en-US"/>
        </a:p>
      </dgm:t>
    </dgm:pt>
    <dgm:pt modelId="{351EB982-255E-4D85-9945-92072A7B791A}">
      <dgm:prSet phldrT="[Text]" phldr="1"/>
      <dgm:spPr/>
      <dgm:t>
        <a:bodyPr/>
        <a:lstStyle/>
        <a:p>
          <a:endParaRPr lang="en-US" dirty="0"/>
        </a:p>
      </dgm:t>
    </dgm:pt>
    <dgm:pt modelId="{E1592ECF-69D1-4507-BF16-CF04482BD981}" type="parTrans" cxnId="{78CBC2C9-11E3-4010-9205-A25768B8AB15}">
      <dgm:prSet/>
      <dgm:spPr/>
      <dgm:t>
        <a:bodyPr/>
        <a:lstStyle/>
        <a:p>
          <a:endParaRPr lang="en-US"/>
        </a:p>
      </dgm:t>
    </dgm:pt>
    <dgm:pt modelId="{D35135FE-7533-468F-968F-BAC341A9002A}" type="sibTrans" cxnId="{78CBC2C9-11E3-4010-9205-A25768B8AB15}">
      <dgm:prSet/>
      <dgm:spPr/>
      <dgm:t>
        <a:bodyPr/>
        <a:lstStyle/>
        <a:p>
          <a:endParaRPr lang="en-US"/>
        </a:p>
      </dgm:t>
    </dgm:pt>
    <dgm:pt modelId="{CE67EA8D-5B02-4C2C-80BB-61DB66BDF1D9}">
      <dgm:prSet phldrT="[Text]"/>
      <dgm:spPr>
        <a:solidFill>
          <a:srgbClr val="00E6F2"/>
        </a:solidFill>
      </dgm:spPr>
      <dgm:t>
        <a:bodyPr/>
        <a:lstStyle/>
        <a:p>
          <a:r>
            <a:rPr lang="en-US" dirty="0" smtClean="0"/>
            <a:t> </a:t>
          </a:r>
          <a:endParaRPr lang="en-US" dirty="0"/>
        </a:p>
      </dgm:t>
    </dgm:pt>
    <dgm:pt modelId="{DB6E0EFF-3FE0-4A26-90FC-587ED9884941}" type="parTrans" cxnId="{31A6ACB7-DDAF-4D42-BAF1-AF3BBE0A380D}">
      <dgm:prSet/>
      <dgm:spPr/>
      <dgm:t>
        <a:bodyPr/>
        <a:lstStyle/>
        <a:p>
          <a:endParaRPr lang="en-US"/>
        </a:p>
      </dgm:t>
    </dgm:pt>
    <dgm:pt modelId="{A8D09664-44FA-4C8B-A299-B30B82DCD1A5}" type="sibTrans" cxnId="{31A6ACB7-DDAF-4D42-BAF1-AF3BBE0A380D}">
      <dgm:prSet/>
      <dgm:spPr/>
      <dgm:t>
        <a:bodyPr/>
        <a:lstStyle/>
        <a:p>
          <a:endParaRPr lang="en-US"/>
        </a:p>
      </dgm:t>
    </dgm:pt>
    <dgm:pt modelId="{51AD1CDC-9548-425E-B761-2E49935CFCAD}">
      <dgm:prSet phldrT="[Text]"/>
      <dgm:spPr>
        <a:solidFill>
          <a:srgbClr val="00939A"/>
        </a:solidFill>
      </dgm:spPr>
      <dgm:t>
        <a:bodyPr/>
        <a:lstStyle/>
        <a:p>
          <a:r>
            <a:rPr lang="en-US" dirty="0" smtClean="0"/>
            <a:t> </a:t>
          </a:r>
          <a:endParaRPr lang="en-US" dirty="0"/>
        </a:p>
      </dgm:t>
    </dgm:pt>
    <dgm:pt modelId="{216D0E4F-2E09-4B66-AC72-68B5F8C435E8}" type="parTrans" cxnId="{ECBB5251-7194-4679-A218-A6DB3A6D94F5}">
      <dgm:prSet/>
      <dgm:spPr/>
      <dgm:t>
        <a:bodyPr/>
        <a:lstStyle/>
        <a:p>
          <a:endParaRPr lang="en-US"/>
        </a:p>
      </dgm:t>
    </dgm:pt>
    <dgm:pt modelId="{241A8643-3899-405E-8E20-7AB9AAFD9F25}" type="sibTrans" cxnId="{ECBB5251-7194-4679-A218-A6DB3A6D94F5}">
      <dgm:prSet/>
      <dgm:spPr/>
      <dgm:t>
        <a:bodyPr/>
        <a:lstStyle/>
        <a:p>
          <a:endParaRPr lang="en-US"/>
        </a:p>
      </dgm:t>
    </dgm:pt>
    <dgm:pt modelId="{F96BDEA6-9C72-4C92-BACE-916989E53831}" type="pres">
      <dgm:prSet presAssocID="{269013A3-16D0-4B3B-B2C2-48BF83EDA755}" presName="Name0" presStyleCnt="0">
        <dgm:presLayoutVars>
          <dgm:chMax val="4"/>
          <dgm:resizeHandles val="exact"/>
        </dgm:presLayoutVars>
      </dgm:prSet>
      <dgm:spPr/>
      <dgm:t>
        <a:bodyPr/>
        <a:lstStyle/>
        <a:p>
          <a:endParaRPr lang="en-US"/>
        </a:p>
      </dgm:t>
    </dgm:pt>
    <dgm:pt modelId="{2B6EB875-CFD1-4701-B1C0-A8FA4E54836C}" type="pres">
      <dgm:prSet presAssocID="{269013A3-16D0-4B3B-B2C2-48BF83EDA755}" presName="ellipse" presStyleLbl="trBgShp" presStyleIdx="0" presStyleCnt="1"/>
      <dgm:spPr/>
    </dgm:pt>
    <dgm:pt modelId="{25534493-1531-4DDD-8984-C839AD2D5C7E}" type="pres">
      <dgm:prSet presAssocID="{269013A3-16D0-4B3B-B2C2-48BF83EDA755}" presName="arrow1" presStyleLbl="fgShp" presStyleIdx="0" presStyleCnt="1"/>
      <dgm:spPr/>
    </dgm:pt>
    <dgm:pt modelId="{A9836695-219B-4F72-AA4C-C9EBC132F73E}" type="pres">
      <dgm:prSet presAssocID="{269013A3-16D0-4B3B-B2C2-48BF83EDA755}" presName="rectangle" presStyleLbl="revTx" presStyleIdx="0" presStyleCnt="1">
        <dgm:presLayoutVars>
          <dgm:bulletEnabled val="1"/>
        </dgm:presLayoutVars>
      </dgm:prSet>
      <dgm:spPr/>
      <dgm:t>
        <a:bodyPr/>
        <a:lstStyle/>
        <a:p>
          <a:endParaRPr lang="en-US"/>
        </a:p>
      </dgm:t>
    </dgm:pt>
    <dgm:pt modelId="{26B398C4-7E71-4A9D-B5B3-E049CAF5733F}" type="pres">
      <dgm:prSet presAssocID="{51AD1CDC-9548-425E-B761-2E49935CFCAD}" presName="item1" presStyleLbl="node1" presStyleIdx="0" presStyleCnt="3">
        <dgm:presLayoutVars>
          <dgm:bulletEnabled val="1"/>
        </dgm:presLayoutVars>
      </dgm:prSet>
      <dgm:spPr/>
      <dgm:t>
        <a:bodyPr/>
        <a:lstStyle/>
        <a:p>
          <a:endParaRPr lang="en-US"/>
        </a:p>
      </dgm:t>
    </dgm:pt>
    <dgm:pt modelId="{D4C4EE54-2976-40CC-AD46-3E814D6E12AA}" type="pres">
      <dgm:prSet presAssocID="{CE67EA8D-5B02-4C2C-80BB-61DB66BDF1D9}" presName="item2" presStyleLbl="node1" presStyleIdx="1" presStyleCnt="3">
        <dgm:presLayoutVars>
          <dgm:bulletEnabled val="1"/>
        </dgm:presLayoutVars>
      </dgm:prSet>
      <dgm:spPr/>
      <dgm:t>
        <a:bodyPr/>
        <a:lstStyle/>
        <a:p>
          <a:endParaRPr lang="en-US"/>
        </a:p>
      </dgm:t>
    </dgm:pt>
    <dgm:pt modelId="{FDE76FE0-8415-4892-A098-32747888E4DA}" type="pres">
      <dgm:prSet presAssocID="{ADFD9FCB-DA7A-4C02-BC28-1FDD02B4FBD1}" presName="item3" presStyleLbl="node1" presStyleIdx="2" presStyleCnt="3">
        <dgm:presLayoutVars>
          <dgm:bulletEnabled val="1"/>
        </dgm:presLayoutVars>
      </dgm:prSet>
      <dgm:spPr/>
      <dgm:t>
        <a:bodyPr/>
        <a:lstStyle/>
        <a:p>
          <a:endParaRPr lang="en-US"/>
        </a:p>
      </dgm:t>
    </dgm:pt>
    <dgm:pt modelId="{04CE7633-AD97-4D28-8EBC-8768A18C6171}" type="pres">
      <dgm:prSet presAssocID="{269013A3-16D0-4B3B-B2C2-48BF83EDA755}" presName="funnel" presStyleLbl="trAlignAcc1" presStyleIdx="0" presStyleCnt="1" custLinFactNeighborX="-334" custLinFactNeighborY="-893"/>
      <dgm:spPr/>
    </dgm:pt>
  </dgm:ptLst>
  <dgm:cxnLst>
    <dgm:cxn modelId="{99A0732B-C858-4505-8176-484F2884CD4E}" srcId="{269013A3-16D0-4B3B-B2C2-48BF83EDA755}" destId="{87F8B051-E59F-4CB0-BC2E-DFD28A8EB5FC}" srcOrd="4" destOrd="0" parTransId="{400845B8-2860-4D3E-9DD3-EBB29BFA3228}" sibTransId="{49A2F0D3-2730-40CD-8288-296F1CE82EA3}"/>
    <dgm:cxn modelId="{D52C5D80-EC3F-4530-AC67-54BBD1CC76BA}" srcId="{269013A3-16D0-4B3B-B2C2-48BF83EDA755}" destId="{ADFD9FCB-DA7A-4C02-BC28-1FDD02B4FBD1}" srcOrd="3" destOrd="0" parTransId="{287FF354-262C-446E-8686-7FBA4F39628F}" sibTransId="{7EFA50AE-2544-4DE2-A2EF-480FE5A5B42D}"/>
    <dgm:cxn modelId="{8A55B5E8-EE56-4F97-9320-A8D43857A62E}" type="presOf" srcId="{CE67EA8D-5B02-4C2C-80BB-61DB66BDF1D9}" destId="{26B398C4-7E71-4A9D-B5B3-E049CAF5733F}" srcOrd="0" destOrd="0" presId="urn:microsoft.com/office/officeart/2005/8/layout/funnel1"/>
    <dgm:cxn modelId="{78CBC2C9-11E3-4010-9205-A25768B8AB15}" srcId="{269013A3-16D0-4B3B-B2C2-48BF83EDA755}" destId="{351EB982-255E-4D85-9945-92072A7B791A}" srcOrd="5" destOrd="0" parTransId="{E1592ECF-69D1-4507-BF16-CF04482BD981}" sibTransId="{D35135FE-7533-468F-968F-BAC341A9002A}"/>
    <dgm:cxn modelId="{ECBB5251-7194-4679-A218-A6DB3A6D94F5}" srcId="{269013A3-16D0-4B3B-B2C2-48BF83EDA755}" destId="{51AD1CDC-9548-425E-B761-2E49935CFCAD}" srcOrd="1" destOrd="0" parTransId="{216D0E4F-2E09-4B66-AC72-68B5F8C435E8}" sibTransId="{241A8643-3899-405E-8E20-7AB9AAFD9F25}"/>
    <dgm:cxn modelId="{4C8D4DB3-89B7-40C4-916D-25D68E666DDD}" type="presOf" srcId="{51AD1CDC-9548-425E-B761-2E49935CFCAD}" destId="{D4C4EE54-2976-40CC-AD46-3E814D6E12AA}" srcOrd="0" destOrd="0" presId="urn:microsoft.com/office/officeart/2005/8/layout/funnel1"/>
    <dgm:cxn modelId="{6DF132CD-30F1-4AF9-BA8A-F7D5DC82D4B1}" type="presOf" srcId="{B4B72351-F4EB-4F1E-AA5F-C28B7F7FF9E0}" destId="{FDE76FE0-8415-4892-A098-32747888E4DA}" srcOrd="0" destOrd="0" presId="urn:microsoft.com/office/officeart/2005/8/layout/funnel1"/>
    <dgm:cxn modelId="{31A6ACB7-DDAF-4D42-BAF1-AF3BBE0A380D}" srcId="{269013A3-16D0-4B3B-B2C2-48BF83EDA755}" destId="{CE67EA8D-5B02-4C2C-80BB-61DB66BDF1D9}" srcOrd="2" destOrd="0" parTransId="{DB6E0EFF-3FE0-4A26-90FC-587ED9884941}" sibTransId="{A8D09664-44FA-4C8B-A299-B30B82DCD1A5}"/>
    <dgm:cxn modelId="{0D2E3841-0A45-4689-A4A6-8977B5B8DA80}" srcId="{269013A3-16D0-4B3B-B2C2-48BF83EDA755}" destId="{B4B72351-F4EB-4F1E-AA5F-C28B7F7FF9E0}" srcOrd="0" destOrd="0" parTransId="{47FFA9D9-B76A-4243-A0FC-5FE54385DAD0}" sibTransId="{BED679A9-003B-4540-8689-B892BCBDE601}"/>
    <dgm:cxn modelId="{9CE2E672-250D-4EED-B134-37A10327B2E9}" type="presOf" srcId="{ADFD9FCB-DA7A-4C02-BC28-1FDD02B4FBD1}" destId="{A9836695-219B-4F72-AA4C-C9EBC132F73E}" srcOrd="0" destOrd="0" presId="urn:microsoft.com/office/officeart/2005/8/layout/funnel1"/>
    <dgm:cxn modelId="{D979C913-CA8D-4B5C-82C9-C280860D10F5}" type="presOf" srcId="{269013A3-16D0-4B3B-B2C2-48BF83EDA755}" destId="{F96BDEA6-9C72-4C92-BACE-916989E53831}" srcOrd="0" destOrd="0" presId="urn:microsoft.com/office/officeart/2005/8/layout/funnel1"/>
    <dgm:cxn modelId="{7160EAD6-88EC-47F2-BF75-AD12E23A51C4}" type="presParOf" srcId="{F96BDEA6-9C72-4C92-BACE-916989E53831}" destId="{2B6EB875-CFD1-4701-B1C0-A8FA4E54836C}" srcOrd="0" destOrd="0" presId="urn:microsoft.com/office/officeart/2005/8/layout/funnel1"/>
    <dgm:cxn modelId="{6C1AB8EA-96B7-45F2-87BA-6F2229153B16}" type="presParOf" srcId="{F96BDEA6-9C72-4C92-BACE-916989E53831}" destId="{25534493-1531-4DDD-8984-C839AD2D5C7E}" srcOrd="1" destOrd="0" presId="urn:microsoft.com/office/officeart/2005/8/layout/funnel1"/>
    <dgm:cxn modelId="{9C904E05-EECD-45EE-803B-A78322AD77F8}" type="presParOf" srcId="{F96BDEA6-9C72-4C92-BACE-916989E53831}" destId="{A9836695-219B-4F72-AA4C-C9EBC132F73E}" srcOrd="2" destOrd="0" presId="urn:microsoft.com/office/officeart/2005/8/layout/funnel1"/>
    <dgm:cxn modelId="{C69280C6-ABC7-4BA5-B89A-1E06FC6FB236}" type="presParOf" srcId="{F96BDEA6-9C72-4C92-BACE-916989E53831}" destId="{26B398C4-7E71-4A9D-B5B3-E049CAF5733F}" srcOrd="3" destOrd="0" presId="urn:microsoft.com/office/officeart/2005/8/layout/funnel1"/>
    <dgm:cxn modelId="{F2361BD9-4EDC-414D-AA3C-E7B72A97BB62}" type="presParOf" srcId="{F96BDEA6-9C72-4C92-BACE-916989E53831}" destId="{D4C4EE54-2976-40CC-AD46-3E814D6E12AA}" srcOrd="4" destOrd="0" presId="urn:microsoft.com/office/officeart/2005/8/layout/funnel1"/>
    <dgm:cxn modelId="{79013420-A081-431D-AD99-A73B79933DF7}" type="presParOf" srcId="{F96BDEA6-9C72-4C92-BACE-916989E53831}" destId="{FDE76FE0-8415-4892-A098-32747888E4DA}" srcOrd="5" destOrd="0" presId="urn:microsoft.com/office/officeart/2005/8/layout/funnel1"/>
    <dgm:cxn modelId="{D3D3F287-2B9F-4D79-8DB9-4900C5BF3C7C}" type="presParOf" srcId="{F96BDEA6-9C72-4C92-BACE-916989E53831}" destId="{04CE7633-AD97-4D28-8EBC-8768A18C617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51163" cy="497126"/>
          </a:xfrm>
          <a:prstGeom prst="rect">
            <a:avLst/>
          </a:prstGeom>
        </p:spPr>
        <p:txBody>
          <a:bodyPr vert="horz" lIns="91431" tIns="45715" rIns="91431" bIns="45715" rtlCol="0"/>
          <a:lstStyle>
            <a:lvl1pPr algn="l">
              <a:defRPr sz="1200"/>
            </a:lvl1pPr>
          </a:lstStyle>
          <a:p>
            <a:endParaRPr lang="en-US" dirty="0"/>
          </a:p>
        </p:txBody>
      </p:sp>
      <p:sp>
        <p:nvSpPr>
          <p:cNvPr id="3" name="Datumsplatzhalter 2"/>
          <p:cNvSpPr>
            <a:spLocks noGrp="1"/>
          </p:cNvSpPr>
          <p:nvPr>
            <p:ph type="dt" idx="1"/>
          </p:nvPr>
        </p:nvSpPr>
        <p:spPr>
          <a:xfrm>
            <a:off x="3857637" y="0"/>
            <a:ext cx="2951163" cy="497126"/>
          </a:xfrm>
          <a:prstGeom prst="rect">
            <a:avLst/>
          </a:prstGeom>
        </p:spPr>
        <p:txBody>
          <a:bodyPr vert="horz" lIns="91431" tIns="45715" rIns="91431" bIns="45715" rtlCol="0"/>
          <a:lstStyle>
            <a:lvl1pPr algn="r">
              <a:defRPr sz="1200"/>
            </a:lvl1pPr>
          </a:lstStyle>
          <a:p>
            <a:fld id="{F4BDEAD5-F711-413A-836C-4C3BEAF86453}" type="datetimeFigureOut">
              <a:rPr lang="en-US" smtClean="0"/>
              <a:pPr/>
              <a:t>9/7/2015</a:t>
            </a:fld>
            <a:endParaRPr lang="en-US" dirty="0"/>
          </a:p>
        </p:txBody>
      </p:sp>
      <p:sp>
        <p:nvSpPr>
          <p:cNvPr id="4" name="Folienbildplatzhalter 3"/>
          <p:cNvSpPr>
            <a:spLocks noGrp="1" noRot="1" noChangeAspect="1"/>
          </p:cNvSpPr>
          <p:nvPr>
            <p:ph type="sldImg" idx="2"/>
          </p:nvPr>
        </p:nvSpPr>
        <p:spPr>
          <a:xfrm>
            <a:off x="920750" y="746125"/>
            <a:ext cx="4968875" cy="3727450"/>
          </a:xfrm>
          <a:prstGeom prst="rect">
            <a:avLst/>
          </a:prstGeom>
          <a:noFill/>
          <a:ln w="12700">
            <a:solidFill>
              <a:prstClr val="black"/>
            </a:solidFill>
          </a:ln>
        </p:spPr>
        <p:txBody>
          <a:bodyPr vert="horz" lIns="91431" tIns="45715" rIns="91431" bIns="45715" rtlCol="0" anchor="ctr"/>
          <a:lstStyle/>
          <a:p>
            <a:endParaRPr lang="en-US" dirty="0"/>
          </a:p>
        </p:txBody>
      </p:sp>
      <p:sp>
        <p:nvSpPr>
          <p:cNvPr id="5" name="Notizenplatzhalter 4"/>
          <p:cNvSpPr>
            <a:spLocks noGrp="1"/>
          </p:cNvSpPr>
          <p:nvPr>
            <p:ph type="body" sz="quarter" idx="3"/>
          </p:nvPr>
        </p:nvSpPr>
        <p:spPr>
          <a:xfrm>
            <a:off x="681038" y="4722695"/>
            <a:ext cx="5448300" cy="4474131"/>
          </a:xfrm>
          <a:prstGeom prst="rect">
            <a:avLst/>
          </a:prstGeom>
        </p:spPr>
        <p:txBody>
          <a:bodyPr vert="horz" lIns="91431" tIns="45715" rIns="91431" bIns="45715"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443662"/>
            <a:ext cx="2951163" cy="497126"/>
          </a:xfrm>
          <a:prstGeom prst="rect">
            <a:avLst/>
          </a:prstGeom>
        </p:spPr>
        <p:txBody>
          <a:bodyPr vert="horz" lIns="91431" tIns="45715" rIns="91431" bIns="45715"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57637" y="9443662"/>
            <a:ext cx="2951163" cy="497126"/>
          </a:xfrm>
          <a:prstGeom prst="rect">
            <a:avLst/>
          </a:prstGeom>
        </p:spPr>
        <p:txBody>
          <a:bodyPr vert="horz" lIns="91431" tIns="45715" rIns="91431" bIns="45715" rtlCol="0" anchor="b"/>
          <a:lstStyle>
            <a:lvl1pPr algn="r">
              <a:defRPr sz="1200"/>
            </a:lvl1pPr>
          </a:lstStyle>
          <a:p>
            <a:fld id="{10F7E6FF-F7CA-467F-B4E3-E206D9268C02}" type="slidenum">
              <a:rPr lang="en-US" smtClean="0"/>
              <a:pPr/>
              <a:t>‹#›</a:t>
            </a:fld>
            <a:endParaRPr lang="en-US" dirty="0"/>
          </a:p>
        </p:txBody>
      </p:sp>
    </p:spTree>
    <p:extLst>
      <p:ext uri="{BB962C8B-B14F-4D97-AF65-F5344CB8AC3E}">
        <p14:creationId xmlns:p14="http://schemas.microsoft.com/office/powerpoint/2010/main" val="352707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45D7EA84-4A01-4516-BC59-F368B6F32ED0}" type="slidenum">
              <a:rPr lang="en-US" smtClean="0">
                <a:latin typeface="Arial" pitchFamily="34" charset="0"/>
              </a:rPr>
              <a:pPr/>
              <a:t>2</a:t>
            </a:fld>
            <a:endParaRPr lang="en-US" dirty="0" smtClean="0">
              <a:latin typeface="Arial" pitchFamily="34" charset="0"/>
            </a:endParaRPr>
          </a:p>
        </p:txBody>
      </p:sp>
      <p:sp>
        <p:nvSpPr>
          <p:cNvPr id="322563" name="Rectangle 2"/>
          <p:cNvSpPr>
            <a:spLocks noGrp="1" noRot="1" noChangeAspect="1" noChangeArrowheads="1" noTextEdit="1"/>
          </p:cNvSpPr>
          <p:nvPr>
            <p:ph type="sldImg"/>
          </p:nvPr>
        </p:nvSpPr>
        <p:spPr>
          <a:xfrm>
            <a:off x="920750" y="744538"/>
            <a:ext cx="4970463" cy="3727450"/>
          </a:xfrm>
          <a:ln/>
        </p:spPr>
      </p:sp>
      <p:sp>
        <p:nvSpPr>
          <p:cNvPr id="322564" name="Rectangle 3"/>
          <p:cNvSpPr>
            <a:spLocks noGrp="1" noChangeArrowheads="1"/>
          </p:cNvSpPr>
          <p:nvPr>
            <p:ph type="body" idx="1"/>
          </p:nvPr>
        </p:nvSpPr>
        <p:spPr>
          <a:xfrm>
            <a:off x="681038" y="4722814"/>
            <a:ext cx="5448300" cy="4475162"/>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3F066E29-B497-4EF1-A2C3-678B57A0848F}" type="slidenum">
              <a:rPr lang="en-US" smtClean="0">
                <a:latin typeface="Arial" pitchFamily="34" charset="0"/>
              </a:rPr>
              <a:pPr/>
              <a:t>11</a:t>
            </a:fld>
            <a:endParaRPr lang="en-US" dirty="0" smtClean="0">
              <a:latin typeface="Arial" pitchFamily="34" charset="0"/>
            </a:endParaRPr>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28EC9627-63CD-47FB-AA7A-44B781D0DD4D}" type="slidenum">
              <a:rPr lang="en-US" smtClean="0">
                <a:latin typeface="Arial" pitchFamily="34" charset="0"/>
              </a:rPr>
              <a:pPr/>
              <a:t>12</a:t>
            </a:fld>
            <a:endParaRPr lang="en-US" dirty="0" smtClean="0">
              <a:latin typeface="Arial" pitchFamily="34" charset="0"/>
            </a:endParaRP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txBox="1">
            <a:spLocks noGrp="1" noChangeArrowheads="1"/>
          </p:cNvSpPr>
          <p:nvPr/>
        </p:nvSpPr>
        <p:spPr bwMode="auto">
          <a:xfrm>
            <a:off x="3857627" y="9442452"/>
            <a:ext cx="2951163" cy="498475"/>
          </a:xfrm>
          <a:prstGeom prst="rect">
            <a:avLst/>
          </a:prstGeom>
          <a:noFill/>
          <a:ln w="9525">
            <a:noFill/>
            <a:miter lim="800000"/>
            <a:headEnd/>
            <a:tailEnd/>
          </a:ln>
        </p:spPr>
        <p:txBody>
          <a:bodyPr lIns="91585" tIns="45793" rIns="91585" bIns="45793" anchor="b"/>
          <a:lstStyle/>
          <a:p>
            <a:pPr algn="r" eaLnBrk="0" hangingPunct="0"/>
            <a:fld id="{28677741-1158-4211-955E-F6BF6A8B101A}" type="slidenum">
              <a:rPr lang="en-US" sz="1200"/>
              <a:pPr algn="r" eaLnBrk="0" hangingPunct="0"/>
              <a:t>14</a:t>
            </a:fld>
            <a:endParaRPr lang="en-US" sz="1200"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r>
              <a:rPr lang="en-GB" b="1" dirty="0" smtClean="0">
                <a:latin typeface="Arial" pitchFamily="34" charset="0"/>
              </a:rPr>
              <a:t>With an Existing Product Improvement:</a:t>
            </a:r>
          </a:p>
          <a:p>
            <a:pPr eaLnBrk="1" hangingPunct="1"/>
            <a:r>
              <a:rPr lang="en-GB" dirty="0" smtClean="0">
                <a:latin typeface="Arial" pitchFamily="34" charset="0"/>
              </a:rPr>
              <a:t>We would normally want the test product to be rated (significantly) higher than current. This is because there is usually a substantial cost involved in changing the product e.g., R&amp;D costs in developing the product, additional formulation costs, supply chain costs in changing over manufacture from one to the other etc. So in these types of test we want to make sure that the change is ‘worth it’.</a:t>
            </a:r>
          </a:p>
          <a:p>
            <a:pPr eaLnBrk="1" hangingPunct="1"/>
            <a:r>
              <a:rPr lang="en-GB" b="1" dirty="0" smtClean="0">
                <a:latin typeface="Arial" pitchFamily="34" charset="0"/>
              </a:rPr>
              <a:t>With an Existing Product Rationalisation:</a:t>
            </a:r>
          </a:p>
          <a:p>
            <a:pPr eaLnBrk="1" hangingPunct="1"/>
            <a:r>
              <a:rPr lang="en-GB" dirty="0" smtClean="0">
                <a:latin typeface="Arial" pitchFamily="34" charset="0"/>
              </a:rPr>
              <a:t>We would normally want the test product to be rated the same as / not worse than current (also known as ’parity’). This is because we do not want to alienate our existing buyers by</a:t>
            </a:r>
          </a:p>
          <a:p>
            <a:pPr eaLnBrk="1" hangingPunct="1"/>
            <a:r>
              <a:rPr lang="en-GB" dirty="0" smtClean="0">
                <a:latin typeface="Arial" pitchFamily="34" charset="0"/>
              </a:rPr>
              <a:t>introducing a product that is worse than the one they are currently using.</a:t>
            </a:r>
          </a:p>
          <a:p>
            <a:pPr eaLnBrk="1" hangingPunct="1"/>
            <a:r>
              <a:rPr lang="en-GB" b="1" dirty="0" smtClean="0">
                <a:latin typeface="Arial" pitchFamily="34" charset="0"/>
              </a:rPr>
              <a:t>With Competitor Benchmarking, there are 2 typical scenarios:</a:t>
            </a:r>
          </a:p>
          <a:p>
            <a:pPr eaLnBrk="1" hangingPunct="1"/>
            <a:r>
              <a:rPr lang="en-GB" dirty="0" smtClean="0">
                <a:latin typeface="Arial" pitchFamily="34" charset="0"/>
              </a:rPr>
              <a:t>a) we want our product to be rated (significantly) higher than a specific competitor</a:t>
            </a:r>
          </a:p>
          <a:p>
            <a:pPr eaLnBrk="1" hangingPunct="1"/>
            <a:r>
              <a:rPr lang="en-GB" dirty="0" smtClean="0">
                <a:latin typeface="Arial" pitchFamily="34" charset="0"/>
              </a:rPr>
              <a:t>b) we want our product to be rated the same as / no worse than a particular competitor</a:t>
            </a:r>
          </a:p>
          <a:p>
            <a:pPr eaLnBrk="1" hangingPunct="1"/>
            <a:r>
              <a:rPr lang="en-GB" b="1" dirty="0" smtClean="0">
                <a:latin typeface="Arial" pitchFamily="34" charset="0"/>
              </a:rPr>
              <a:t>With New Products:</a:t>
            </a:r>
          </a:p>
          <a:p>
            <a:pPr eaLnBrk="1" hangingPunct="1"/>
            <a:r>
              <a:rPr lang="en-GB" dirty="0" smtClean="0">
                <a:latin typeface="Arial" pitchFamily="34" charset="0"/>
              </a:rPr>
              <a:t>It is often quite hard to say what the action standard should be, but here are a few thoughts:</a:t>
            </a:r>
          </a:p>
          <a:p>
            <a:pPr eaLnBrk="1" hangingPunct="1"/>
            <a:r>
              <a:rPr lang="en-GB" dirty="0" smtClean="0">
                <a:latin typeface="Arial" pitchFamily="34" charset="0"/>
              </a:rPr>
              <a:t>- If you are replacing an existing variant, then you would usually expect the new variant to be rated significantly higher than the variant it is replacing.</a:t>
            </a:r>
          </a:p>
          <a:p>
            <a:pPr eaLnBrk="1" hangingPunct="1"/>
            <a:r>
              <a:rPr lang="en-GB" dirty="0" smtClean="0">
                <a:latin typeface="Arial" pitchFamily="34" charset="0"/>
              </a:rPr>
              <a:t>- If you are introducing a new brand and you are using a competitor product as a control, you need to decide whether it is good enough to be rated the same as the competitor or whether you need to be rated higher than the competitor.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075F063B-4ACE-4411-AF0B-B466343C6272}" type="slidenum">
              <a:rPr lang="en-US" smtClean="0">
                <a:latin typeface="Arial" pitchFamily="34" charset="0"/>
              </a:rPr>
              <a:pPr/>
              <a:t>15</a:t>
            </a:fld>
            <a:endParaRPr lang="en-US" dirty="0" smtClean="0">
              <a:latin typeface="Arial" pitchFamily="34" charset="0"/>
            </a:endParaRP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FD18ABEB-12ED-4658-86D1-A0A637015466}" type="slidenum">
              <a:rPr lang="en-US" smtClean="0">
                <a:latin typeface="Arial" pitchFamily="34" charset="0"/>
              </a:rPr>
              <a:pPr/>
              <a:t>16</a:t>
            </a:fld>
            <a:endParaRPr lang="en-US" dirty="0" smtClean="0">
              <a:latin typeface="Arial" pitchFamily="34"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xfrm>
            <a:off x="681038" y="4725989"/>
            <a:ext cx="5448300" cy="4470400"/>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FD18ABEB-12ED-4658-86D1-A0A637015466}" type="slidenum">
              <a:rPr lang="en-US" smtClean="0">
                <a:latin typeface="Arial" pitchFamily="34" charset="0"/>
              </a:rPr>
              <a:pPr/>
              <a:t>17</a:t>
            </a:fld>
            <a:endParaRPr lang="en-US" dirty="0" smtClean="0">
              <a:latin typeface="Arial" pitchFamily="34"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xfrm>
            <a:off x="681038" y="4725989"/>
            <a:ext cx="5448300" cy="4470400"/>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p>
            <a:fld id="{A3C1CE9E-18FA-49BA-A231-EEA9D2C79F7B}" type="slidenum">
              <a:rPr lang="en-US" smtClean="0">
                <a:latin typeface="Arial" pitchFamily="34" charset="0"/>
              </a:rPr>
              <a:pPr/>
              <a:t>18</a:t>
            </a:fld>
            <a:endParaRPr lang="en-US" dirty="0" smtClean="0">
              <a:latin typeface="Arial" pitchFamily="34" charset="0"/>
            </a:endParaRPr>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p>
            <a:fld id="{DA0AC0B1-4A0B-488C-AB5A-0D68020AACEC}" type="slidenum">
              <a:rPr lang="en-US" smtClean="0">
                <a:latin typeface="Arial" pitchFamily="34" charset="0"/>
              </a:rPr>
              <a:pPr/>
              <a:t>19</a:t>
            </a:fld>
            <a:endParaRPr lang="en-US" dirty="0" smtClean="0">
              <a:latin typeface="Arial" pitchFamily="34" charset="0"/>
            </a:endParaRPr>
          </a:p>
        </p:txBody>
      </p:sp>
      <p:sp>
        <p:nvSpPr>
          <p:cNvPr id="310275" name="Rectangle 2"/>
          <p:cNvSpPr>
            <a:spLocks noGrp="1" noRot="1" noChangeAspect="1" noChangeArrowheads="1" noTextEdit="1"/>
          </p:cNvSpPr>
          <p:nvPr>
            <p:ph type="sldImg"/>
          </p:nvPr>
        </p:nvSpPr>
        <p:spPr>
          <a:xfrm>
            <a:off x="914400" y="744538"/>
            <a:ext cx="4978400" cy="3733800"/>
          </a:xfrm>
          <a:ln/>
        </p:spPr>
      </p:sp>
      <p:sp>
        <p:nvSpPr>
          <p:cNvPr id="310276" name="Rectangle 3"/>
          <p:cNvSpPr>
            <a:spLocks noGrp="1" noChangeArrowheads="1"/>
          </p:cNvSpPr>
          <p:nvPr>
            <p:ph type="body" idx="1"/>
          </p:nvPr>
        </p:nvSpPr>
        <p:spPr>
          <a:xfrm>
            <a:off x="909638" y="4722814"/>
            <a:ext cx="4991100" cy="4475162"/>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45D7EA84-4A01-4516-BC59-F368B6F32ED0}" type="slidenum">
              <a:rPr lang="en-US" smtClean="0">
                <a:latin typeface="Arial" pitchFamily="34" charset="0"/>
              </a:rPr>
              <a:pPr/>
              <a:t>20</a:t>
            </a:fld>
            <a:endParaRPr lang="en-US" dirty="0" smtClean="0">
              <a:latin typeface="Arial" pitchFamily="34" charset="0"/>
            </a:endParaRPr>
          </a:p>
        </p:txBody>
      </p:sp>
      <p:sp>
        <p:nvSpPr>
          <p:cNvPr id="322563" name="Rectangle 2"/>
          <p:cNvSpPr>
            <a:spLocks noGrp="1" noRot="1" noChangeAspect="1" noChangeArrowheads="1" noTextEdit="1"/>
          </p:cNvSpPr>
          <p:nvPr>
            <p:ph type="sldImg"/>
          </p:nvPr>
        </p:nvSpPr>
        <p:spPr>
          <a:xfrm>
            <a:off x="920750" y="744538"/>
            <a:ext cx="4970463" cy="3727450"/>
          </a:xfrm>
          <a:ln/>
        </p:spPr>
      </p:sp>
      <p:sp>
        <p:nvSpPr>
          <p:cNvPr id="322564" name="Rectangle 3"/>
          <p:cNvSpPr>
            <a:spLocks noGrp="1" noChangeArrowheads="1"/>
          </p:cNvSpPr>
          <p:nvPr>
            <p:ph type="body" idx="1"/>
          </p:nvPr>
        </p:nvSpPr>
        <p:spPr>
          <a:xfrm>
            <a:off x="681038" y="4722814"/>
            <a:ext cx="5448300" cy="4475162"/>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3AB24930-0C57-4678-ACDD-28562BFBCC70}" type="slidenum">
              <a:rPr lang="en-US" sz="1100">
                <a:latin typeface="Arial" charset="0"/>
                <a:ea typeface="ＭＳ Ｐゴシック" charset="-128"/>
              </a:rPr>
              <a:pPr defTabSz="884147" fontAlgn="base">
                <a:spcBef>
                  <a:spcPct val="0"/>
                </a:spcBef>
                <a:spcAft>
                  <a:spcPct val="0"/>
                </a:spcAft>
              </a:pPr>
              <a:t>22</a:t>
            </a:fld>
            <a:endParaRPr lang="en-US" sz="1100" dirty="0">
              <a:latin typeface="Arial" charset="0"/>
              <a:ea typeface="ＭＳ Ｐゴシック" charset="-128"/>
            </a:endParaRPr>
          </a:p>
        </p:txBody>
      </p:sp>
      <p:sp>
        <p:nvSpPr>
          <p:cNvPr id="1190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0915" name="Rectangle 3"/>
          <p:cNvSpPr>
            <a:spLocks noGrp="1" noChangeArrowheads="1"/>
          </p:cNvSpPr>
          <p:nvPr>
            <p:ph type="body" idx="1"/>
          </p:nvPr>
        </p:nvSpPr>
        <p:spPr bwMode="auto">
          <a:xfrm>
            <a:off x="908051" y="4721676"/>
            <a:ext cx="4994275" cy="4473791"/>
          </a:xfrm>
          <a:noFill/>
        </p:spPr>
        <p:txBody>
          <a:bodyPr wrap="square" numCol="1" anchor="t" anchorCtr="0" compatLnSpc="1">
            <a:prstTxWarp prst="textNoShape">
              <a:avLst/>
            </a:prstTxWarp>
          </a:bodyPr>
          <a:lstStyle/>
          <a:p>
            <a:pPr eaLnBrk="1" hangingPunct="1">
              <a:spcBef>
                <a:spcPct val="0"/>
              </a:spcBef>
            </a:pPr>
            <a:endParaRPr lang="en-AU"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B666542B-8B8E-4E35-90D2-BAFE4C4FA66A}" type="slidenum">
              <a:rPr lang="en-US" smtClean="0">
                <a:latin typeface="Arial" pitchFamily="34" charset="0"/>
              </a:rPr>
              <a:pPr/>
              <a:t>3</a:t>
            </a:fld>
            <a:endParaRPr lang="en-US" dirty="0" smtClean="0">
              <a:latin typeface="Arial" pitchFamily="34" charset="0"/>
            </a:endParaRPr>
          </a:p>
        </p:txBody>
      </p:sp>
      <p:sp>
        <p:nvSpPr>
          <p:cNvPr id="281603" name="Rectangle 2"/>
          <p:cNvSpPr>
            <a:spLocks noGrp="1" noRot="1" noChangeAspect="1" noChangeArrowheads="1" noTextEdit="1"/>
          </p:cNvSpPr>
          <p:nvPr>
            <p:ph type="sldImg"/>
          </p:nvPr>
        </p:nvSpPr>
        <p:spPr>
          <a:xfrm>
            <a:off x="925513" y="744538"/>
            <a:ext cx="4968875" cy="3725862"/>
          </a:xfrm>
          <a:ln/>
        </p:spPr>
      </p:sp>
      <p:sp>
        <p:nvSpPr>
          <p:cNvPr id="281604" name="Rectangle 3"/>
          <p:cNvSpPr>
            <a:spLocks noGrp="1" noChangeArrowheads="1"/>
          </p:cNvSpPr>
          <p:nvPr>
            <p:ph type="body" idx="1"/>
          </p:nvPr>
        </p:nvSpPr>
        <p:spPr>
          <a:xfrm>
            <a:off x="681038" y="4724401"/>
            <a:ext cx="5448300" cy="4473575"/>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0F7E6FF-F7CA-467F-B4E3-E206D9268C02}" type="slidenum">
              <a:rPr lang="en-US" smtClean="0">
                <a:solidFill>
                  <a:prstClr val="white"/>
                </a:solidFill>
              </a:rPr>
              <a:pPr/>
              <a:t>23</a:t>
            </a:fld>
            <a:endParaRPr lang="en-US" dirty="0">
              <a:solidFill>
                <a:prstClr val="white"/>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0F7E6FF-F7CA-467F-B4E3-E206D9268C02}" type="slidenum">
              <a:rPr lang="en-US" smtClean="0">
                <a:solidFill>
                  <a:prstClr val="white"/>
                </a:solidFill>
              </a:rPr>
              <a:pPr/>
              <a:t>24</a:t>
            </a:fld>
            <a:endParaRPr lang="en-US" dirty="0">
              <a:solidFill>
                <a:prstClr val="white"/>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9A67AF6B-660E-4B5B-A945-388687A812C9}" type="slidenum">
              <a:rPr lang="en-US" sz="1100">
                <a:latin typeface="Arial" charset="0"/>
                <a:ea typeface="ＭＳ Ｐゴシック" charset="-128"/>
              </a:rPr>
              <a:pPr defTabSz="884147" fontAlgn="base">
                <a:spcBef>
                  <a:spcPct val="0"/>
                </a:spcBef>
                <a:spcAft>
                  <a:spcPct val="0"/>
                </a:spcAft>
              </a:pPr>
              <a:t>25</a:t>
            </a:fld>
            <a:endParaRPr lang="en-US" sz="1100" dirty="0">
              <a:latin typeface="Arial" charset="0"/>
              <a:ea typeface="ＭＳ Ｐゴシック" charset="-128"/>
            </a:endParaRPr>
          </a:p>
        </p:txBody>
      </p:sp>
      <p:sp>
        <p:nvSpPr>
          <p:cNvPr id="1062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62915" name="Rectangle 3"/>
          <p:cNvSpPr>
            <a:spLocks noGrp="1" noChangeArrowheads="1"/>
          </p:cNvSpPr>
          <p:nvPr>
            <p:ph type="body" idx="1"/>
          </p:nvPr>
        </p:nvSpPr>
        <p:spPr bwMode="auto">
          <a:xfrm>
            <a:off x="908051" y="4721676"/>
            <a:ext cx="4994275" cy="4473791"/>
          </a:xfrm>
          <a:noFill/>
        </p:spPr>
        <p:txBody>
          <a:bodyPr wrap="square" numCol="1" anchor="t" anchorCtr="0" compatLnSpc="1">
            <a:prstTxWarp prst="textNoShape">
              <a:avLst/>
            </a:prstTxWarp>
          </a:bodyPr>
          <a:lstStyle/>
          <a:p>
            <a:pPr eaLnBrk="1" hangingPunct="1">
              <a:spcBef>
                <a:spcPct val="0"/>
              </a:spcBef>
            </a:pPr>
            <a:endParaRPr lang="en-AU"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3"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23DC6788-D279-4301-A1F3-E1511A8A1795}" type="slidenum">
              <a:rPr lang="en-US" sz="1200">
                <a:solidFill>
                  <a:srgbClr val="000000"/>
                </a:solidFill>
                <a:ea typeface="ＭＳ Ｐゴシック" charset="-128"/>
                <a:cs typeface="Arial Unicode MS"/>
              </a:rPr>
              <a:pPr algn="r"/>
              <a:t>27</a:t>
            </a:fld>
            <a:endParaRPr lang="en-US" sz="1200" dirty="0">
              <a:solidFill>
                <a:srgbClr val="000000"/>
              </a:solidFill>
              <a:ea typeface="ＭＳ Ｐゴシック" charset="-128"/>
              <a:cs typeface="Arial Unicode MS"/>
            </a:endParaRPr>
          </a:p>
        </p:txBody>
      </p:sp>
      <p:sp>
        <p:nvSpPr>
          <p:cNvPr id="11243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4355" name="Rectangle 3"/>
          <p:cNvSpPr>
            <a:spLocks noGrp="1" noChangeArrowheads="1"/>
          </p:cNvSpPr>
          <p:nvPr>
            <p:ph type="body" idx="1"/>
          </p:nvPr>
        </p:nvSpPr>
        <p:spPr bwMode="auto">
          <a:xfrm>
            <a:off x="908051" y="4723373"/>
            <a:ext cx="4994275" cy="4473792"/>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3"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A56F33DB-CD01-47EB-BD22-B83B9D9F2B04}" type="slidenum">
              <a:rPr lang="en-US" sz="1200">
                <a:solidFill>
                  <a:srgbClr val="000000"/>
                </a:solidFill>
                <a:ea typeface="ＭＳ Ｐゴシック" charset="-128"/>
                <a:cs typeface="Arial Unicode MS"/>
              </a:rPr>
              <a:pPr algn="r"/>
              <a:t>28</a:t>
            </a:fld>
            <a:endParaRPr lang="en-US" sz="1200" dirty="0">
              <a:solidFill>
                <a:srgbClr val="000000"/>
              </a:solidFill>
              <a:ea typeface="ＭＳ Ｐゴシック" charset="-128"/>
              <a:cs typeface="Arial Unicode MS"/>
            </a:endParaRPr>
          </a:p>
        </p:txBody>
      </p:sp>
      <p:sp>
        <p:nvSpPr>
          <p:cNvPr id="1134594" name="Rectangle 2"/>
          <p:cNvSpPr>
            <a:spLocks noGrp="1" noRot="1" noChangeAspect="1" noChangeArrowheads="1" noTextEdit="1"/>
          </p:cNvSpPr>
          <p:nvPr>
            <p:ph type="sldImg"/>
          </p:nvPr>
        </p:nvSpPr>
        <p:spPr bwMode="auto">
          <a:xfrm>
            <a:off x="962025" y="768350"/>
            <a:ext cx="4937125" cy="3702050"/>
          </a:xfrm>
          <a:noFill/>
          <a:ln>
            <a:solidFill>
              <a:srgbClr val="000000"/>
            </a:solidFill>
            <a:miter lim="800000"/>
            <a:headEnd/>
            <a:tailEnd/>
          </a:ln>
        </p:spPr>
      </p:sp>
      <p:sp>
        <p:nvSpPr>
          <p:cNvPr id="1134595" name="Rectangle 3"/>
          <p:cNvSpPr>
            <a:spLocks noGrp="1" noChangeArrowheads="1"/>
          </p:cNvSpPr>
          <p:nvPr>
            <p:ph type="body" idx="1"/>
          </p:nvPr>
        </p:nvSpPr>
        <p:spPr bwMode="auto">
          <a:xfrm>
            <a:off x="934852" y="4699604"/>
            <a:ext cx="4984816"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1"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571424A4-DB5D-41F4-AE31-45A51BD75298}" type="slidenum">
              <a:rPr lang="en-US" sz="1200">
                <a:solidFill>
                  <a:srgbClr val="000000"/>
                </a:solidFill>
                <a:ea typeface="ＭＳ Ｐゴシック" charset="-128"/>
                <a:cs typeface="Arial Unicode MS"/>
              </a:rPr>
              <a:pPr algn="r"/>
              <a:t>29</a:t>
            </a:fld>
            <a:endParaRPr lang="en-US" sz="1200" dirty="0">
              <a:solidFill>
                <a:srgbClr val="000000"/>
              </a:solidFill>
              <a:ea typeface="ＭＳ Ｐゴシック" charset="-128"/>
              <a:cs typeface="Arial Unicode MS"/>
            </a:endParaRPr>
          </a:p>
        </p:txBody>
      </p:sp>
      <p:sp>
        <p:nvSpPr>
          <p:cNvPr id="1136642" name="Rectangle 2"/>
          <p:cNvSpPr>
            <a:spLocks noGrp="1" noRot="1" noChangeAspect="1" noChangeArrowheads="1" noTextEdit="1"/>
          </p:cNvSpPr>
          <p:nvPr>
            <p:ph type="sldImg"/>
          </p:nvPr>
        </p:nvSpPr>
        <p:spPr bwMode="auto">
          <a:xfrm>
            <a:off x="962025" y="768350"/>
            <a:ext cx="4937125" cy="3702050"/>
          </a:xfrm>
          <a:noFill/>
          <a:ln>
            <a:solidFill>
              <a:srgbClr val="000000"/>
            </a:solidFill>
            <a:miter lim="800000"/>
            <a:headEnd/>
            <a:tailEnd/>
          </a:ln>
        </p:spPr>
      </p:sp>
      <p:sp>
        <p:nvSpPr>
          <p:cNvPr id="1136643" name="Rectangle 3"/>
          <p:cNvSpPr>
            <a:spLocks noGrp="1" noChangeArrowheads="1"/>
          </p:cNvSpPr>
          <p:nvPr>
            <p:ph type="body" idx="1"/>
          </p:nvPr>
        </p:nvSpPr>
        <p:spPr bwMode="auto">
          <a:xfrm>
            <a:off x="934852" y="4699604"/>
            <a:ext cx="4984816"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89"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22A86532-1EAD-4990-8E0E-3EDFF1D449ED}" type="slidenum">
              <a:rPr lang="en-US" sz="1200">
                <a:solidFill>
                  <a:srgbClr val="000000"/>
                </a:solidFill>
                <a:ea typeface="ＭＳ Ｐゴシック" charset="-128"/>
                <a:cs typeface="Arial Unicode MS"/>
              </a:rPr>
              <a:pPr algn="r"/>
              <a:t>30</a:t>
            </a:fld>
            <a:endParaRPr lang="en-US" sz="1200" dirty="0">
              <a:solidFill>
                <a:srgbClr val="000000"/>
              </a:solidFill>
              <a:ea typeface="ＭＳ Ｐゴシック" charset="-128"/>
              <a:cs typeface="Arial Unicode MS"/>
            </a:endParaRPr>
          </a:p>
        </p:txBody>
      </p:sp>
      <p:sp>
        <p:nvSpPr>
          <p:cNvPr id="11386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8691" name="Rectangle 3"/>
          <p:cNvSpPr>
            <a:spLocks noGrp="1" noChangeArrowheads="1"/>
          </p:cNvSpPr>
          <p:nvPr>
            <p:ph type="body" idx="1"/>
          </p:nvPr>
        </p:nvSpPr>
        <p:spPr bwMode="auto">
          <a:xfrm>
            <a:off x="908051" y="4723373"/>
            <a:ext cx="4994275" cy="4473792"/>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5"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5B5D9135-BCA0-4DF5-8726-427DC4E86C29}" type="slidenum">
              <a:rPr lang="en-US" sz="1200">
                <a:solidFill>
                  <a:srgbClr val="000000"/>
                </a:solidFill>
                <a:ea typeface="ＭＳ Ｐゴシック" charset="-128"/>
                <a:cs typeface="Arial Unicode MS"/>
              </a:rPr>
              <a:pPr algn="r"/>
              <a:t>31</a:t>
            </a:fld>
            <a:endParaRPr lang="en-US" sz="1200" dirty="0">
              <a:solidFill>
                <a:srgbClr val="000000"/>
              </a:solidFill>
              <a:ea typeface="ＭＳ Ｐゴシック" charset="-128"/>
              <a:cs typeface="Arial Unicode MS"/>
            </a:endParaRPr>
          </a:p>
        </p:txBody>
      </p:sp>
      <p:sp>
        <p:nvSpPr>
          <p:cNvPr id="1142786" name="Rectangle 2"/>
          <p:cNvSpPr>
            <a:spLocks noGrp="1" noRot="1" noChangeAspect="1" noChangeArrowheads="1" noTextEdit="1"/>
          </p:cNvSpPr>
          <p:nvPr>
            <p:ph type="sldImg"/>
          </p:nvPr>
        </p:nvSpPr>
        <p:spPr bwMode="auto">
          <a:xfrm>
            <a:off x="962025" y="768350"/>
            <a:ext cx="4937125" cy="3702050"/>
          </a:xfrm>
          <a:noFill/>
          <a:ln>
            <a:solidFill>
              <a:srgbClr val="000000"/>
            </a:solidFill>
            <a:miter lim="800000"/>
            <a:headEnd/>
            <a:tailEnd/>
          </a:ln>
        </p:spPr>
      </p:sp>
      <p:sp>
        <p:nvSpPr>
          <p:cNvPr id="1142787" name="Rectangle 3"/>
          <p:cNvSpPr>
            <a:spLocks noGrp="1" noChangeArrowheads="1"/>
          </p:cNvSpPr>
          <p:nvPr>
            <p:ph type="body" idx="1"/>
          </p:nvPr>
        </p:nvSpPr>
        <p:spPr bwMode="auto">
          <a:xfrm>
            <a:off x="934852" y="4699604"/>
            <a:ext cx="4984816"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3"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910FF5AB-2209-44F0-95EA-676182F447E3}" type="slidenum">
              <a:rPr lang="en-US" sz="1200">
                <a:solidFill>
                  <a:srgbClr val="000000"/>
                </a:solidFill>
                <a:ea typeface="ＭＳ Ｐゴシック" charset="-128"/>
                <a:cs typeface="Arial Unicode MS"/>
              </a:rPr>
              <a:pPr algn="r"/>
              <a:t>32</a:t>
            </a:fld>
            <a:endParaRPr lang="en-US" sz="1200" dirty="0">
              <a:solidFill>
                <a:srgbClr val="000000"/>
              </a:solidFill>
              <a:ea typeface="ＭＳ Ｐゴシック" charset="-128"/>
              <a:cs typeface="Arial Unicode MS"/>
            </a:endParaRPr>
          </a:p>
        </p:txBody>
      </p:sp>
      <p:sp>
        <p:nvSpPr>
          <p:cNvPr id="1144834" name="Rectangle 2"/>
          <p:cNvSpPr>
            <a:spLocks noGrp="1" noRot="1" noChangeAspect="1" noChangeArrowheads="1" noTextEdit="1"/>
          </p:cNvSpPr>
          <p:nvPr>
            <p:ph type="sldImg"/>
          </p:nvPr>
        </p:nvSpPr>
        <p:spPr bwMode="auto">
          <a:xfrm>
            <a:off x="962025" y="768350"/>
            <a:ext cx="4937125" cy="3702050"/>
          </a:xfrm>
          <a:noFill/>
          <a:ln>
            <a:solidFill>
              <a:srgbClr val="000000"/>
            </a:solidFill>
            <a:miter lim="800000"/>
            <a:headEnd/>
            <a:tailEnd/>
          </a:ln>
        </p:spPr>
      </p:sp>
      <p:sp>
        <p:nvSpPr>
          <p:cNvPr id="1144835" name="Rectangle 3"/>
          <p:cNvSpPr>
            <a:spLocks noGrp="1" noChangeArrowheads="1"/>
          </p:cNvSpPr>
          <p:nvPr>
            <p:ph type="body" idx="1"/>
          </p:nvPr>
        </p:nvSpPr>
        <p:spPr bwMode="auto">
          <a:xfrm>
            <a:off x="934852" y="4699604"/>
            <a:ext cx="4984816"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69"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2D64EDBB-9D17-4314-AE36-A371E90C1B8D}" type="slidenum">
              <a:rPr lang="en-US" sz="1200">
                <a:solidFill>
                  <a:srgbClr val="000000"/>
                </a:solidFill>
                <a:ea typeface="ＭＳ Ｐゴシック" charset="-128"/>
                <a:cs typeface="Arial Unicode MS"/>
              </a:rPr>
              <a:pPr algn="r"/>
              <a:t>33</a:t>
            </a:fld>
            <a:endParaRPr lang="en-US" sz="1200" dirty="0">
              <a:solidFill>
                <a:srgbClr val="000000"/>
              </a:solidFill>
              <a:ea typeface="ＭＳ Ｐゴシック" charset="-128"/>
              <a:cs typeface="Arial Unicode MS"/>
            </a:endParaRPr>
          </a:p>
        </p:txBody>
      </p:sp>
      <p:sp>
        <p:nvSpPr>
          <p:cNvPr id="1107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07971" name="Rectangle 3"/>
          <p:cNvSpPr>
            <a:spLocks noGrp="1" noChangeArrowheads="1"/>
          </p:cNvSpPr>
          <p:nvPr>
            <p:ph type="body" idx="1"/>
          </p:nvPr>
        </p:nvSpPr>
        <p:spPr bwMode="auto">
          <a:xfrm>
            <a:off x="908051" y="4723373"/>
            <a:ext cx="4994275" cy="4473792"/>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0B8FD991-907E-4661-887D-004191B6FC05}" type="slidenum">
              <a:rPr lang="en-US" smtClean="0">
                <a:latin typeface="Arial" pitchFamily="34" charset="0"/>
              </a:rPr>
              <a:pPr/>
              <a:t>4</a:t>
            </a:fld>
            <a:endParaRPr lang="en-US" dirty="0" smtClean="0">
              <a:latin typeface="Arial" pitchFamily="34" charset="0"/>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5"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3E03FD7C-3753-495D-A296-0F1D80F97FC7}" type="slidenum">
              <a:rPr lang="en-US" sz="1200">
                <a:solidFill>
                  <a:srgbClr val="000000"/>
                </a:solidFill>
                <a:ea typeface="ＭＳ Ｐゴシック" charset="-128"/>
                <a:cs typeface="Arial Unicode MS"/>
              </a:rPr>
              <a:pPr algn="r"/>
              <a:t>34</a:t>
            </a:fld>
            <a:endParaRPr lang="en-US" sz="1200" dirty="0">
              <a:solidFill>
                <a:srgbClr val="000000"/>
              </a:solidFill>
              <a:ea typeface="ＭＳ Ｐゴシック" charset="-128"/>
              <a:cs typeface="Arial Unicode MS"/>
            </a:endParaRPr>
          </a:p>
        </p:txBody>
      </p:sp>
      <p:sp>
        <p:nvSpPr>
          <p:cNvPr id="1122306" name="Rectangle 2"/>
          <p:cNvSpPr>
            <a:spLocks noGrp="1" noRot="1" noChangeAspect="1" noChangeArrowheads="1" noTextEdit="1"/>
          </p:cNvSpPr>
          <p:nvPr>
            <p:ph type="sldImg"/>
          </p:nvPr>
        </p:nvSpPr>
        <p:spPr bwMode="auto">
          <a:xfrm>
            <a:off x="920750" y="744538"/>
            <a:ext cx="4968875" cy="3727450"/>
          </a:xfrm>
          <a:noFill/>
          <a:ln>
            <a:solidFill>
              <a:srgbClr val="000000"/>
            </a:solidFill>
            <a:miter lim="800000"/>
            <a:headEnd/>
            <a:tailEnd/>
          </a:ln>
        </p:spPr>
      </p:sp>
      <p:sp>
        <p:nvSpPr>
          <p:cNvPr id="1122307" name="Rectangle 3"/>
          <p:cNvSpPr>
            <a:spLocks noGrp="1" noChangeArrowheads="1"/>
          </p:cNvSpPr>
          <p:nvPr>
            <p:ph type="body" idx="1"/>
          </p:nvPr>
        </p:nvSpPr>
        <p:spPr bwMode="auto">
          <a:xfrm>
            <a:off x="681038" y="4723375"/>
            <a:ext cx="5448300" cy="4475489"/>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1" name="Rectangle 7"/>
          <p:cNvSpPr txBox="1">
            <a:spLocks noGrp="1" noChangeArrowheads="1"/>
          </p:cNvSpPr>
          <p:nvPr/>
        </p:nvSpPr>
        <p:spPr bwMode="auto">
          <a:xfrm>
            <a:off x="3857637" y="9443350"/>
            <a:ext cx="2951163" cy="497466"/>
          </a:xfrm>
          <a:prstGeom prst="rect">
            <a:avLst/>
          </a:prstGeom>
          <a:noFill/>
          <a:ln w="9525">
            <a:noFill/>
            <a:miter lim="800000"/>
            <a:headEnd/>
            <a:tailEnd/>
          </a:ln>
        </p:spPr>
        <p:txBody>
          <a:bodyPr lIns="91431" tIns="45715" rIns="91431" bIns="45715" anchor="b"/>
          <a:lstStyle/>
          <a:p>
            <a:pPr algn="r"/>
            <a:fld id="{5ABB9A9E-5259-42B0-B228-1582EF2A95E9}" type="slidenum">
              <a:rPr lang="en-US" sz="1200">
                <a:solidFill>
                  <a:srgbClr val="000000"/>
                </a:solidFill>
                <a:ea typeface="ＭＳ Ｐゴシック" charset="-128"/>
                <a:cs typeface="Arial Unicode MS"/>
              </a:rPr>
              <a:pPr algn="r"/>
              <a:t>35</a:t>
            </a:fld>
            <a:endParaRPr lang="en-US" sz="1200" dirty="0">
              <a:solidFill>
                <a:srgbClr val="000000"/>
              </a:solidFill>
              <a:ea typeface="ＭＳ Ｐゴシック" charset="-128"/>
              <a:cs typeface="Arial Unicode MS"/>
            </a:endParaRPr>
          </a:p>
        </p:txBody>
      </p:sp>
      <p:sp>
        <p:nvSpPr>
          <p:cNvPr id="11468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46883" name="Rectangle 3"/>
          <p:cNvSpPr>
            <a:spLocks noGrp="1" noChangeArrowheads="1"/>
          </p:cNvSpPr>
          <p:nvPr>
            <p:ph type="body" idx="1"/>
          </p:nvPr>
        </p:nvSpPr>
        <p:spPr bwMode="auto">
          <a:xfrm>
            <a:off x="908051" y="4723373"/>
            <a:ext cx="4994275" cy="4473792"/>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3AB24930-0C57-4678-ACDD-28562BFBCC70}" type="slidenum">
              <a:rPr lang="en-US" sz="1100">
                <a:latin typeface="Arial" charset="0"/>
                <a:ea typeface="ＭＳ Ｐゴシック" charset="-128"/>
              </a:rPr>
              <a:pPr defTabSz="884147" fontAlgn="base">
                <a:spcBef>
                  <a:spcPct val="0"/>
                </a:spcBef>
                <a:spcAft>
                  <a:spcPct val="0"/>
                </a:spcAft>
              </a:pPr>
              <a:t>37</a:t>
            </a:fld>
            <a:endParaRPr lang="en-US" sz="1100" dirty="0">
              <a:latin typeface="Arial" charset="0"/>
              <a:ea typeface="ＭＳ Ｐゴシック" charset="-128"/>
            </a:endParaRPr>
          </a:p>
        </p:txBody>
      </p:sp>
      <p:sp>
        <p:nvSpPr>
          <p:cNvPr id="1190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0915" name="Rectangle 3"/>
          <p:cNvSpPr>
            <a:spLocks noGrp="1" noChangeArrowheads="1"/>
          </p:cNvSpPr>
          <p:nvPr>
            <p:ph type="body" idx="1"/>
          </p:nvPr>
        </p:nvSpPr>
        <p:spPr bwMode="auto">
          <a:xfrm>
            <a:off x="908051" y="4721676"/>
            <a:ext cx="4994275" cy="4473791"/>
          </a:xfrm>
          <a:noFill/>
        </p:spPr>
        <p:txBody>
          <a:bodyPr wrap="square" numCol="1" anchor="t" anchorCtr="0" compatLnSpc="1">
            <a:prstTxWarp prst="textNoShape">
              <a:avLst/>
            </a:prstTxWarp>
          </a:bodyPr>
          <a:lstStyle/>
          <a:p>
            <a:pPr eaLnBrk="1" hangingPunct="1">
              <a:spcBef>
                <a:spcPct val="0"/>
              </a:spcBef>
            </a:pPr>
            <a:endParaRPr lang="en-AU"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7" name="Rectangle 2"/>
          <p:cNvSpPr>
            <a:spLocks noGrp="1" noRot="1" noChangeAspect="1" noChangeArrowheads="1" noTextEdit="1"/>
          </p:cNvSpPr>
          <p:nvPr>
            <p:ph type="sldImg"/>
          </p:nvPr>
        </p:nvSpPr>
        <p:spPr bwMode="auto">
          <a:xfrm>
            <a:off x="925513" y="747713"/>
            <a:ext cx="4968875" cy="3727450"/>
          </a:xfrm>
          <a:noFill/>
          <a:ln>
            <a:solidFill>
              <a:srgbClr val="000000"/>
            </a:solidFill>
            <a:miter lim="800000"/>
            <a:headEnd/>
            <a:tailEnd/>
          </a:ln>
        </p:spPr>
      </p:sp>
      <p:sp>
        <p:nvSpPr>
          <p:cNvPr id="1197058" name="Rectangle 3"/>
          <p:cNvSpPr>
            <a:spLocks noGrp="1" noChangeArrowheads="1"/>
          </p:cNvSpPr>
          <p:nvPr>
            <p:ph type="body" idx="1"/>
          </p:nvPr>
        </p:nvSpPr>
        <p:spPr bwMode="auto">
          <a:noFill/>
        </p:spPr>
        <p:txBody>
          <a:bodyPr wrap="square" lIns="88851" tIns="44425" rIns="88851" bIns="44425"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42E5A5F8-E19C-4C80-B1E7-556E57485DC5}" type="slidenum">
              <a:rPr lang="en-US" sz="1100">
                <a:latin typeface="Arial" charset="0"/>
                <a:ea typeface="ＭＳ Ｐゴシック" charset="-128"/>
              </a:rPr>
              <a:pPr defTabSz="884147" fontAlgn="base">
                <a:spcBef>
                  <a:spcPct val="0"/>
                </a:spcBef>
                <a:spcAft>
                  <a:spcPct val="0"/>
                </a:spcAft>
              </a:pPr>
              <a:t>39</a:t>
            </a:fld>
            <a:endParaRPr lang="en-US" sz="1100" dirty="0">
              <a:latin typeface="Arial" charset="0"/>
              <a:ea typeface="ＭＳ Ｐゴシック" charset="-128"/>
            </a:endParaRPr>
          </a:p>
        </p:txBody>
      </p:sp>
      <p:sp>
        <p:nvSpPr>
          <p:cNvPr id="1200130" name="Rectangle 2"/>
          <p:cNvSpPr>
            <a:spLocks noGrp="1" noRot="1" noChangeAspect="1" noChangeArrowheads="1" noTextEdit="1"/>
          </p:cNvSpPr>
          <p:nvPr>
            <p:ph type="sldImg"/>
          </p:nvPr>
        </p:nvSpPr>
        <p:spPr bwMode="auto">
          <a:xfrm>
            <a:off x="923925" y="747713"/>
            <a:ext cx="4968875" cy="3727450"/>
          </a:xfrm>
          <a:noFill/>
          <a:ln>
            <a:solidFill>
              <a:srgbClr val="000000"/>
            </a:solidFill>
            <a:miter lim="800000"/>
            <a:headEnd/>
            <a:tailEnd/>
          </a:ln>
        </p:spPr>
      </p:sp>
      <p:sp>
        <p:nvSpPr>
          <p:cNvPr id="1200131" name="Rectangle 3"/>
          <p:cNvSpPr>
            <a:spLocks noGrp="1" noChangeArrowheads="1"/>
          </p:cNvSpPr>
          <p:nvPr>
            <p:ph type="body" idx="1"/>
          </p:nvPr>
        </p:nvSpPr>
        <p:spPr bwMode="auto">
          <a:xfrm>
            <a:off x="682616" y="4723374"/>
            <a:ext cx="5445147"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A6399243-86CC-4B45-9D96-63AD60AC12E5}" type="slidenum">
              <a:rPr lang="en-US" sz="1100">
                <a:latin typeface="Arial" charset="0"/>
                <a:ea typeface="ＭＳ Ｐゴシック" charset="-128"/>
              </a:rPr>
              <a:pPr defTabSz="884147" fontAlgn="base">
                <a:spcBef>
                  <a:spcPct val="0"/>
                </a:spcBef>
                <a:spcAft>
                  <a:spcPct val="0"/>
                </a:spcAft>
              </a:pPr>
              <a:t>40</a:t>
            </a:fld>
            <a:endParaRPr lang="en-US" sz="1100" dirty="0">
              <a:latin typeface="Arial" charset="0"/>
              <a:ea typeface="ＭＳ Ｐゴシック" charset="-128"/>
            </a:endParaRPr>
          </a:p>
        </p:txBody>
      </p:sp>
      <p:sp>
        <p:nvSpPr>
          <p:cNvPr id="1203202" name="Rectangle 2"/>
          <p:cNvSpPr>
            <a:spLocks noGrp="1" noRot="1" noChangeAspect="1" noChangeArrowheads="1" noTextEdit="1"/>
          </p:cNvSpPr>
          <p:nvPr>
            <p:ph type="sldImg"/>
          </p:nvPr>
        </p:nvSpPr>
        <p:spPr bwMode="auto">
          <a:xfrm>
            <a:off x="923925" y="747713"/>
            <a:ext cx="4968875" cy="3727450"/>
          </a:xfrm>
          <a:noFill/>
          <a:ln>
            <a:solidFill>
              <a:srgbClr val="000000"/>
            </a:solidFill>
            <a:miter lim="800000"/>
            <a:headEnd/>
            <a:tailEnd/>
          </a:ln>
        </p:spPr>
      </p:sp>
      <p:sp>
        <p:nvSpPr>
          <p:cNvPr id="1203203" name="Rectangle 3"/>
          <p:cNvSpPr>
            <a:spLocks noGrp="1" noChangeArrowheads="1"/>
          </p:cNvSpPr>
          <p:nvPr>
            <p:ph type="body" idx="1"/>
          </p:nvPr>
        </p:nvSpPr>
        <p:spPr bwMode="auto">
          <a:xfrm>
            <a:off x="682616" y="4723374"/>
            <a:ext cx="5445147"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17A2F1C7-3C3E-4744-A82F-CCF2ECADDFAE}" type="slidenum">
              <a:rPr lang="en-US" sz="1100">
                <a:latin typeface="Arial" charset="0"/>
                <a:ea typeface="ＭＳ Ｐゴシック" charset="-128"/>
              </a:rPr>
              <a:pPr defTabSz="884147" fontAlgn="base">
                <a:spcBef>
                  <a:spcPct val="0"/>
                </a:spcBef>
                <a:spcAft>
                  <a:spcPct val="0"/>
                </a:spcAft>
              </a:pPr>
              <a:t>41</a:t>
            </a:fld>
            <a:endParaRPr lang="en-US" sz="1100" dirty="0">
              <a:latin typeface="Arial" charset="0"/>
              <a:ea typeface="ＭＳ Ｐゴシック" charset="-128"/>
            </a:endParaRPr>
          </a:p>
        </p:txBody>
      </p:sp>
      <p:sp>
        <p:nvSpPr>
          <p:cNvPr id="1206274" name="Rectangle 2"/>
          <p:cNvSpPr>
            <a:spLocks noGrp="1" noRot="1" noChangeAspect="1" noChangeArrowheads="1" noTextEdit="1"/>
          </p:cNvSpPr>
          <p:nvPr>
            <p:ph type="sldImg"/>
          </p:nvPr>
        </p:nvSpPr>
        <p:spPr bwMode="auto">
          <a:xfrm>
            <a:off x="923925" y="747713"/>
            <a:ext cx="4968875" cy="3727450"/>
          </a:xfrm>
          <a:noFill/>
          <a:ln>
            <a:solidFill>
              <a:srgbClr val="000000"/>
            </a:solidFill>
            <a:miter lim="800000"/>
            <a:headEnd/>
            <a:tailEnd/>
          </a:ln>
        </p:spPr>
      </p:sp>
      <p:sp>
        <p:nvSpPr>
          <p:cNvPr id="1206275" name="Rectangle 3"/>
          <p:cNvSpPr>
            <a:spLocks noGrp="1" noChangeArrowheads="1"/>
          </p:cNvSpPr>
          <p:nvPr>
            <p:ph type="body" idx="1"/>
          </p:nvPr>
        </p:nvSpPr>
        <p:spPr bwMode="auto">
          <a:xfrm>
            <a:off x="682616" y="4723374"/>
            <a:ext cx="5445147"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884147" fontAlgn="base">
              <a:spcBef>
                <a:spcPct val="0"/>
              </a:spcBef>
              <a:spcAft>
                <a:spcPct val="0"/>
              </a:spcAft>
            </a:pPr>
            <a:fld id="{842DB10D-CF9B-41EA-B595-F5C00FC00BEF}" type="slidenum">
              <a:rPr lang="en-US" sz="1100">
                <a:latin typeface="Arial" charset="0"/>
                <a:ea typeface="ＭＳ Ｐゴシック" charset="-128"/>
              </a:rPr>
              <a:pPr defTabSz="884147" fontAlgn="base">
                <a:spcBef>
                  <a:spcPct val="0"/>
                </a:spcBef>
                <a:spcAft>
                  <a:spcPct val="0"/>
                </a:spcAft>
              </a:pPr>
              <a:t>42</a:t>
            </a:fld>
            <a:endParaRPr lang="en-US" sz="1100" dirty="0">
              <a:latin typeface="Arial" charset="0"/>
              <a:ea typeface="ＭＳ Ｐゴシック" charset="-128"/>
            </a:endParaRPr>
          </a:p>
        </p:txBody>
      </p:sp>
      <p:sp>
        <p:nvSpPr>
          <p:cNvPr id="1209346" name="Rectangle 2"/>
          <p:cNvSpPr>
            <a:spLocks noGrp="1" noRot="1" noChangeAspect="1" noChangeArrowheads="1" noTextEdit="1"/>
          </p:cNvSpPr>
          <p:nvPr>
            <p:ph type="sldImg"/>
          </p:nvPr>
        </p:nvSpPr>
        <p:spPr bwMode="auto">
          <a:xfrm>
            <a:off x="923925" y="747713"/>
            <a:ext cx="4968875" cy="3727450"/>
          </a:xfrm>
          <a:noFill/>
          <a:ln>
            <a:solidFill>
              <a:srgbClr val="000000"/>
            </a:solidFill>
            <a:miter lim="800000"/>
            <a:headEnd/>
            <a:tailEnd/>
          </a:ln>
        </p:spPr>
      </p:sp>
      <p:sp>
        <p:nvSpPr>
          <p:cNvPr id="1209347" name="Rectangle 3"/>
          <p:cNvSpPr>
            <a:spLocks noGrp="1" noChangeArrowheads="1"/>
          </p:cNvSpPr>
          <p:nvPr>
            <p:ph type="body" idx="1"/>
          </p:nvPr>
        </p:nvSpPr>
        <p:spPr bwMode="auto">
          <a:xfrm>
            <a:off x="682616" y="4723374"/>
            <a:ext cx="5445147" cy="447209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45D7EA84-4A01-4516-BC59-F368B6F32ED0}" type="slidenum">
              <a:rPr lang="en-US" smtClean="0">
                <a:latin typeface="Arial" pitchFamily="34" charset="0"/>
              </a:rPr>
              <a:pPr/>
              <a:t>43</a:t>
            </a:fld>
            <a:endParaRPr lang="en-US" dirty="0" smtClean="0">
              <a:latin typeface="Arial" pitchFamily="34" charset="0"/>
            </a:endParaRPr>
          </a:p>
        </p:txBody>
      </p:sp>
      <p:sp>
        <p:nvSpPr>
          <p:cNvPr id="322563" name="Rectangle 2"/>
          <p:cNvSpPr>
            <a:spLocks noGrp="1" noRot="1" noChangeAspect="1" noChangeArrowheads="1" noTextEdit="1"/>
          </p:cNvSpPr>
          <p:nvPr>
            <p:ph type="sldImg"/>
          </p:nvPr>
        </p:nvSpPr>
        <p:spPr>
          <a:xfrm>
            <a:off x="920750" y="744538"/>
            <a:ext cx="4970463" cy="3727450"/>
          </a:xfrm>
          <a:ln/>
        </p:spPr>
      </p:sp>
      <p:sp>
        <p:nvSpPr>
          <p:cNvPr id="322564" name="Rectangle 3"/>
          <p:cNvSpPr>
            <a:spLocks noGrp="1" noChangeArrowheads="1"/>
          </p:cNvSpPr>
          <p:nvPr>
            <p:ph type="body" idx="1"/>
          </p:nvPr>
        </p:nvSpPr>
        <p:spPr>
          <a:xfrm>
            <a:off x="681038" y="4722814"/>
            <a:ext cx="5448300" cy="4475162"/>
          </a:xfrm>
          <a:noFill/>
          <a:ln/>
        </p:spPr>
        <p:txBody>
          <a:bodyPr/>
          <a:lstStyle/>
          <a:p>
            <a:pPr eaLnBrk="1" hangingPunct="1"/>
            <a:endParaRPr lang="en-GB" dirty="0"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1824068-2E4A-4F61-85B3-20FB904A4065}" type="slidenum">
              <a:rPr lang="en-US" smtClean="0">
                <a:solidFill>
                  <a:prstClr val="black"/>
                </a:solidFill>
              </a:rPr>
              <a:pPr/>
              <a:t>47</a:t>
            </a:fld>
            <a:endParaRPr lang="en-US">
              <a:solidFill>
                <a:prstClr val="black"/>
              </a:solidFill>
            </a:endParaRPr>
          </a:p>
        </p:txBody>
      </p:sp>
      <p:sp>
        <p:nvSpPr>
          <p:cNvPr id="5" name="Notes Placeholder 4"/>
          <p:cNvSpPr>
            <a:spLocks noGrp="1"/>
          </p:cNvSpPr>
          <p:nvPr>
            <p:ph type="body" sz="quarter" idx="11"/>
          </p:nvPr>
        </p:nvSpPr>
        <p:spPr>
          <a:xfrm>
            <a:off x="681039" y="4722696"/>
            <a:ext cx="5448300" cy="4864445"/>
          </a:xfrm>
        </p:spPr>
        <p:txBody>
          <a:bodyPr>
            <a:normAutofit fontScale="92500" lnSpcReduction="20000"/>
          </a:bodyPr>
          <a:lstStyle/>
          <a:p>
            <a:pPr marL="233377" indent="-233377">
              <a:lnSpc>
                <a:spcPct val="90000"/>
              </a:lnSpc>
            </a:pPr>
            <a:r>
              <a:rPr lang="en-GB" dirty="0" smtClean="0"/>
              <a:t>This chart is fundamental and it sets the context for the rest of the deck.</a:t>
            </a:r>
          </a:p>
          <a:p>
            <a:pPr marL="233377" indent="-233377">
              <a:lnSpc>
                <a:spcPct val="90000"/>
              </a:lnSpc>
            </a:pPr>
            <a:r>
              <a:rPr lang="en-GB" dirty="0" smtClean="0"/>
              <a:t>As we said, we did not believe in a “one size fit all” approach for VIP when we started this journey.</a:t>
            </a:r>
          </a:p>
          <a:p>
            <a:pPr marL="233377" indent="-233377">
              <a:lnSpc>
                <a:spcPct val="90000"/>
              </a:lnSpc>
            </a:pPr>
            <a:r>
              <a:rPr lang="en-GB" dirty="0" smtClean="0"/>
              <a:t>The first column summarises the 3 different VIP project types that we feel confident cover all the different cases across all Categories. The difference from each other lays in the objective we have set at the start and its consumer angle. Lets see each of them:</a:t>
            </a:r>
            <a:endParaRPr lang="en-US" dirty="0" smtClean="0"/>
          </a:p>
          <a:p>
            <a:pPr marL="233377" indent="-233377">
              <a:lnSpc>
                <a:spcPct val="90000"/>
              </a:lnSpc>
            </a:pPr>
            <a:endParaRPr lang="en-US" dirty="0" smtClean="0"/>
          </a:p>
          <a:p>
            <a:pPr marL="233377" indent="-233377">
              <a:lnSpc>
                <a:spcPct val="90000"/>
              </a:lnSpc>
            </a:pPr>
            <a:r>
              <a:rPr lang="en-US" u="sng" dirty="0" smtClean="0"/>
              <a:t>Flexibility or interchangeability</a:t>
            </a:r>
            <a:r>
              <a:rPr lang="en-US" dirty="0" smtClean="0"/>
              <a:t>. Definitely the strictest of the 3 types. Main objective here is to maximize flexibility (manufacturing, raw materials, chassis, etc.) through development of alternative options which are so indistinguishable vs. current product, so to enable free switching from one to the other without consumer noticing. Often this happens when we need to qualify alternative suppliers of a raw material/ingredient to </a:t>
            </a:r>
            <a:r>
              <a:rPr lang="en-US" dirty="0" err="1" smtClean="0"/>
              <a:t>maximise</a:t>
            </a:r>
            <a:r>
              <a:rPr lang="en-US" dirty="0" smtClean="0"/>
              <a:t> flexibility of supply (same spec, different supplier) or when we want to qualify alternative raw materials (slightly different spec). Very common in Laundry. This is the only process that allows a 2 way switch - all others are one directional. </a:t>
            </a:r>
            <a:r>
              <a:rPr lang="en-US" u="sng" dirty="0" smtClean="0"/>
              <a:t>This means that consumers can eventually be able to compare the products directly.</a:t>
            </a:r>
          </a:p>
          <a:p>
            <a:pPr marL="233377" indent="-233377">
              <a:lnSpc>
                <a:spcPct val="90000"/>
              </a:lnSpc>
            </a:pPr>
            <a:r>
              <a:rPr lang="en-US" u="sng" dirty="0" smtClean="0"/>
              <a:t> </a:t>
            </a:r>
          </a:p>
          <a:p>
            <a:pPr marL="233377" indent="-233377">
              <a:lnSpc>
                <a:spcPct val="90000"/>
              </a:lnSpc>
            </a:pPr>
            <a:r>
              <a:rPr lang="en-US" u="sng" dirty="0" err="1" smtClean="0"/>
              <a:t>Rationalisation</a:t>
            </a:r>
            <a:r>
              <a:rPr lang="en-US" dirty="0" smtClean="0"/>
              <a:t>. This is probably the most commonly known VIP testing, where we have the objectives to enhance cost efficiencies through value for money options (pack, </a:t>
            </a:r>
            <a:r>
              <a:rPr lang="en-US" dirty="0" err="1" smtClean="0"/>
              <a:t>sensorials</a:t>
            </a:r>
            <a:r>
              <a:rPr lang="en-US" dirty="0" smtClean="0"/>
              <a:t>, formulation and ingredients reduction) to replace the current. </a:t>
            </a:r>
          </a:p>
          <a:p>
            <a:pPr marL="233377" indent="-233377">
              <a:lnSpc>
                <a:spcPct val="90000"/>
              </a:lnSpc>
            </a:pPr>
            <a:endParaRPr lang="en-US" dirty="0" smtClean="0"/>
          </a:p>
          <a:p>
            <a:pPr marL="233377" indent="-233377">
              <a:lnSpc>
                <a:spcPct val="90000"/>
              </a:lnSpc>
            </a:pPr>
            <a:r>
              <a:rPr lang="en-US" u="sng" dirty="0" err="1" smtClean="0"/>
              <a:t>Harmonisation</a:t>
            </a:r>
            <a:r>
              <a:rPr lang="en-US" dirty="0" smtClean="0"/>
              <a:t>. This is where we can gain some lea way (allowance for difference), in the sense that here our objective is complexity reduction, i.e. to move from several to fewer formulations/</a:t>
            </a:r>
            <a:r>
              <a:rPr lang="en-US" dirty="0" err="1" smtClean="0"/>
              <a:t>skus</a:t>
            </a:r>
            <a:r>
              <a:rPr lang="en-US" dirty="0" smtClean="0"/>
              <a:t>, by identifying the alternative from portfolio that is close/closest to current. </a:t>
            </a:r>
          </a:p>
          <a:p>
            <a:pPr marL="233377" indent="-233377">
              <a:lnSpc>
                <a:spcPct val="90000"/>
              </a:lnSpc>
            </a:pPr>
            <a:r>
              <a:rPr lang="en-US" dirty="0" smtClean="0"/>
              <a:t>In both </a:t>
            </a:r>
            <a:r>
              <a:rPr lang="en-US" dirty="0" err="1" smtClean="0"/>
              <a:t>Rationalisation</a:t>
            </a:r>
            <a:r>
              <a:rPr lang="en-US" dirty="0" smtClean="0"/>
              <a:t> and </a:t>
            </a:r>
            <a:r>
              <a:rPr lang="en-US" dirty="0" err="1" smtClean="0"/>
              <a:t>Harmonisation</a:t>
            </a:r>
            <a:r>
              <a:rPr lang="en-US" dirty="0" smtClean="0"/>
              <a:t>, consumers lose the direct comparability to their previous product after a certain moment in time.</a:t>
            </a:r>
          </a:p>
          <a:p>
            <a:pPr marL="233377" indent="-233377">
              <a:lnSpc>
                <a:spcPct val="90000"/>
              </a:lnSpc>
            </a:pPr>
            <a:endParaRPr lang="en-US" dirty="0" smtClean="0"/>
          </a:p>
          <a:p>
            <a:pPr marL="233377" indent="-233377">
              <a:lnSpc>
                <a:spcPct val="90000"/>
              </a:lnSpc>
            </a:pPr>
            <a:r>
              <a:rPr lang="en-US" dirty="0" smtClean="0"/>
              <a:t>From a business perspective, VIP and Flexibility projects have similar scope: margin improvement through formulation changes (new ingredient, new technology, formulation trade-off/reduction).</a:t>
            </a:r>
          </a:p>
          <a:p>
            <a:pPr marL="233377" indent="-233377">
              <a:lnSpc>
                <a:spcPct val="90000"/>
              </a:lnSpc>
            </a:pPr>
            <a:r>
              <a:rPr lang="en-US" dirty="0" smtClean="0"/>
              <a:t>From a consumer perspective, there is no apparent difference between the 2 value improvement programs since they are both silent moves in the market. However, as we said in one consumer can compare (so we need to ensure there is no perceivable change) in the other ones we can have some lea way…</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2E28C6FB-BFDC-4E4A-91B8-B98906B9EF4C}" type="slidenum">
              <a:rPr lang="en-US" smtClean="0">
                <a:latin typeface="Arial" pitchFamily="34" charset="0"/>
              </a:rPr>
              <a:pPr/>
              <a:t>5</a:t>
            </a:fld>
            <a:endParaRPr lang="en-US" dirty="0" smtClean="0">
              <a:latin typeface="Arial" pitchFamily="34" charset="0"/>
            </a:endParaRPr>
          </a:p>
        </p:txBody>
      </p:sp>
      <p:sp>
        <p:nvSpPr>
          <p:cNvPr id="287747" name="Rectangle 2"/>
          <p:cNvSpPr>
            <a:spLocks noGrp="1" noRot="1" noChangeAspect="1" noChangeArrowheads="1" noTextEdit="1"/>
          </p:cNvSpPr>
          <p:nvPr>
            <p:ph type="sldImg"/>
          </p:nvPr>
        </p:nvSpPr>
        <p:spPr>
          <a:xfrm>
            <a:off x="925513" y="744538"/>
            <a:ext cx="4968875" cy="3725862"/>
          </a:xfrm>
          <a:ln/>
        </p:spPr>
      </p:sp>
      <p:sp>
        <p:nvSpPr>
          <p:cNvPr id="287748" name="Rectangle 3"/>
          <p:cNvSpPr>
            <a:spLocks noGrp="1" noChangeArrowheads="1"/>
          </p:cNvSpPr>
          <p:nvPr>
            <p:ph type="body" idx="1"/>
          </p:nvPr>
        </p:nvSpPr>
        <p:spPr>
          <a:xfrm>
            <a:off x="681038" y="4724401"/>
            <a:ext cx="5448300" cy="4473575"/>
          </a:xfrm>
          <a:noFill/>
          <a:ln/>
        </p:spPr>
        <p:txBody>
          <a:bodyPr/>
          <a:lstStyle/>
          <a:p>
            <a:pPr eaLnBrk="1" hangingPunct="1"/>
            <a:endParaRPr lang="en-GB" b="1" dirty="0" smtClean="0">
              <a:solidFill>
                <a:srgbClr val="FF3300"/>
              </a:solidFill>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1824068-2E4A-4F61-85B3-20FB904A4065}" type="slidenum">
              <a:rPr lang="en-US" smtClean="0">
                <a:solidFill>
                  <a:prstClr val="black"/>
                </a:solidFill>
              </a:rPr>
              <a:pPr/>
              <a:t>48</a:t>
            </a:fld>
            <a:endParaRPr lang="en-US">
              <a:solidFill>
                <a:prstClr val="black"/>
              </a:solidFill>
            </a:endParaRPr>
          </a:p>
        </p:txBody>
      </p:sp>
      <p:sp>
        <p:nvSpPr>
          <p:cNvPr id="5" name="Notes Placeholder 4"/>
          <p:cNvSpPr>
            <a:spLocks noGrp="1"/>
          </p:cNvSpPr>
          <p:nvPr>
            <p:ph type="body" sz="quarter" idx="11"/>
          </p:nvPr>
        </p:nvSpPr>
        <p:spPr>
          <a:xfrm>
            <a:off x="681039" y="4722696"/>
            <a:ext cx="5448300" cy="4864445"/>
          </a:xfrm>
        </p:spPr>
        <p:txBody>
          <a:bodyPr>
            <a:normAutofit fontScale="92500" lnSpcReduction="20000"/>
          </a:bodyPr>
          <a:lstStyle/>
          <a:p>
            <a:pPr marL="233377" indent="-233377">
              <a:lnSpc>
                <a:spcPct val="90000"/>
              </a:lnSpc>
            </a:pPr>
            <a:r>
              <a:rPr lang="en-GB" dirty="0" smtClean="0"/>
              <a:t>This chart is fundamental and it sets the context for the rest of the deck.</a:t>
            </a:r>
          </a:p>
          <a:p>
            <a:pPr marL="233377" indent="-233377">
              <a:lnSpc>
                <a:spcPct val="90000"/>
              </a:lnSpc>
            </a:pPr>
            <a:r>
              <a:rPr lang="en-GB" dirty="0" smtClean="0"/>
              <a:t>As we said, we did not believe in a “one size fit all” approach for VIP when we started this journey.</a:t>
            </a:r>
          </a:p>
          <a:p>
            <a:pPr marL="233377" indent="-233377">
              <a:lnSpc>
                <a:spcPct val="90000"/>
              </a:lnSpc>
            </a:pPr>
            <a:r>
              <a:rPr lang="en-GB" dirty="0" smtClean="0"/>
              <a:t>The first column summarises the 3 different VIP project types that we feel confident cover all the different cases across all Categories. The difference from each other lays in the objective we have set at the start and its consumer angle. Lets see each of them:</a:t>
            </a:r>
            <a:endParaRPr lang="en-US" dirty="0" smtClean="0"/>
          </a:p>
          <a:p>
            <a:pPr marL="233377" indent="-233377">
              <a:lnSpc>
                <a:spcPct val="90000"/>
              </a:lnSpc>
            </a:pPr>
            <a:endParaRPr lang="en-US" dirty="0" smtClean="0"/>
          </a:p>
          <a:p>
            <a:pPr marL="233377" indent="-233377">
              <a:lnSpc>
                <a:spcPct val="90000"/>
              </a:lnSpc>
            </a:pPr>
            <a:r>
              <a:rPr lang="en-US" u="sng" dirty="0" smtClean="0"/>
              <a:t>Flexibility or interchangeability</a:t>
            </a:r>
            <a:r>
              <a:rPr lang="en-US" dirty="0" smtClean="0"/>
              <a:t>. Definitely the strictest of the 3 types. Main objective here is to maximize flexibility (manufacturing, raw materials, chassis, etc.) through development of alternative options which are so indistinguishable vs. current product, so to enable free switching from one to the other without consumer noticing. Often this happens when we need to qualify alternative suppliers of a raw material/ingredient to </a:t>
            </a:r>
            <a:r>
              <a:rPr lang="en-US" dirty="0" err="1" smtClean="0"/>
              <a:t>maximise</a:t>
            </a:r>
            <a:r>
              <a:rPr lang="en-US" dirty="0" smtClean="0"/>
              <a:t> flexibility of supply (same spec, different supplier) or when we want to qualify alternative raw materials (slightly different spec). Very common in Laundry. This is the only process that allows a 2 way switch - all others are one directional. </a:t>
            </a:r>
            <a:r>
              <a:rPr lang="en-US" u="sng" dirty="0" smtClean="0"/>
              <a:t>This means that consumers can eventually be able to compare the products directly.</a:t>
            </a:r>
          </a:p>
          <a:p>
            <a:pPr marL="233377" indent="-233377">
              <a:lnSpc>
                <a:spcPct val="90000"/>
              </a:lnSpc>
            </a:pPr>
            <a:r>
              <a:rPr lang="en-US" u="sng" dirty="0" smtClean="0"/>
              <a:t> </a:t>
            </a:r>
          </a:p>
          <a:p>
            <a:pPr marL="233377" indent="-233377">
              <a:lnSpc>
                <a:spcPct val="90000"/>
              </a:lnSpc>
            </a:pPr>
            <a:r>
              <a:rPr lang="en-US" u="sng" dirty="0" err="1" smtClean="0"/>
              <a:t>Rationalisation</a:t>
            </a:r>
            <a:r>
              <a:rPr lang="en-US" dirty="0" smtClean="0"/>
              <a:t>. This is probably the most commonly known VIP testing, where we have the objectives to enhance cost efficiencies through value for money options (pack, </a:t>
            </a:r>
            <a:r>
              <a:rPr lang="en-US" dirty="0" err="1" smtClean="0"/>
              <a:t>sensorials</a:t>
            </a:r>
            <a:r>
              <a:rPr lang="en-US" dirty="0" smtClean="0"/>
              <a:t>, formulation and ingredients reduction) to replace the current. </a:t>
            </a:r>
          </a:p>
          <a:p>
            <a:pPr marL="233377" indent="-233377">
              <a:lnSpc>
                <a:spcPct val="90000"/>
              </a:lnSpc>
            </a:pPr>
            <a:endParaRPr lang="en-US" dirty="0" smtClean="0"/>
          </a:p>
          <a:p>
            <a:pPr marL="233377" indent="-233377">
              <a:lnSpc>
                <a:spcPct val="90000"/>
              </a:lnSpc>
            </a:pPr>
            <a:r>
              <a:rPr lang="en-US" u="sng" dirty="0" err="1" smtClean="0"/>
              <a:t>Harmonisation</a:t>
            </a:r>
            <a:r>
              <a:rPr lang="en-US" dirty="0" smtClean="0"/>
              <a:t>. This is where we can gain some lea way (allowance for difference), in the sense that here our objective is complexity reduction, i.e. to move from several to fewer formulations/</a:t>
            </a:r>
            <a:r>
              <a:rPr lang="en-US" dirty="0" err="1" smtClean="0"/>
              <a:t>skus</a:t>
            </a:r>
            <a:r>
              <a:rPr lang="en-US" dirty="0" smtClean="0"/>
              <a:t>, by identifying the alternative from portfolio that is close/closest to current. </a:t>
            </a:r>
          </a:p>
          <a:p>
            <a:pPr marL="233377" indent="-233377">
              <a:lnSpc>
                <a:spcPct val="90000"/>
              </a:lnSpc>
            </a:pPr>
            <a:r>
              <a:rPr lang="en-US" dirty="0" smtClean="0"/>
              <a:t>In both </a:t>
            </a:r>
            <a:r>
              <a:rPr lang="en-US" dirty="0" err="1" smtClean="0"/>
              <a:t>Rationalisation</a:t>
            </a:r>
            <a:r>
              <a:rPr lang="en-US" dirty="0" smtClean="0"/>
              <a:t> and </a:t>
            </a:r>
            <a:r>
              <a:rPr lang="en-US" dirty="0" err="1" smtClean="0"/>
              <a:t>Harmonisation</a:t>
            </a:r>
            <a:r>
              <a:rPr lang="en-US" dirty="0" smtClean="0"/>
              <a:t>, consumers lose the direct comparability to their previous product after a certain moment in time.</a:t>
            </a:r>
          </a:p>
          <a:p>
            <a:pPr marL="233377" indent="-233377">
              <a:lnSpc>
                <a:spcPct val="90000"/>
              </a:lnSpc>
            </a:pPr>
            <a:endParaRPr lang="en-US" dirty="0" smtClean="0"/>
          </a:p>
          <a:p>
            <a:pPr marL="233377" indent="-233377">
              <a:lnSpc>
                <a:spcPct val="90000"/>
              </a:lnSpc>
            </a:pPr>
            <a:r>
              <a:rPr lang="en-US" dirty="0" smtClean="0"/>
              <a:t>From a business perspective, VIP and Flexibility projects have similar scope: margin improvement through formulation changes (new ingredient, new technology, formulation trade-off/reduction).</a:t>
            </a:r>
          </a:p>
          <a:p>
            <a:pPr marL="233377" indent="-233377">
              <a:lnSpc>
                <a:spcPct val="90000"/>
              </a:lnSpc>
            </a:pPr>
            <a:r>
              <a:rPr lang="en-US" dirty="0" smtClean="0"/>
              <a:t>From a consumer perspective, there is no apparent difference between the 2 value improvement programs since they are both silent moves in the market. However, as we said in one consumer can compare (so we need to ensure there is no perceivable change) in the other ones we can have some lea way…</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BD1515-78EB-4A52-A1DA-200CAC4FD359}" type="slidenum">
              <a:rPr lang="en-US" smtClean="0">
                <a:solidFill>
                  <a:prstClr val="black"/>
                </a:solidFill>
              </a:rPr>
              <a:pPr/>
              <a:t>56</a:t>
            </a:fld>
            <a:endParaRPr 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BD1515-78EB-4A52-A1DA-200CAC4FD359}" type="slidenum">
              <a:rPr lang="en-US" smtClean="0">
                <a:solidFill>
                  <a:prstClr val="black"/>
                </a:solidFill>
              </a:rPr>
              <a:pPr/>
              <a:t>58</a:t>
            </a:fld>
            <a:endParaRPr 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BD1515-78EB-4A52-A1DA-200CAC4FD359}" type="slidenum">
              <a:rPr lang="en-US" smtClean="0">
                <a:solidFill>
                  <a:prstClr val="black"/>
                </a:solidFill>
              </a:rPr>
              <a:pPr/>
              <a:t>64</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AD3F507E-B3F4-4687-9CC8-0BCB53322DFB}" type="slidenum">
              <a:rPr lang="en-US" smtClean="0">
                <a:latin typeface="Arial" pitchFamily="34" charset="0"/>
              </a:rPr>
              <a:pPr/>
              <a:t>6</a:t>
            </a:fld>
            <a:endParaRPr lang="en-US" smtClean="0">
              <a:latin typeface="Arial" pitchFamily="34" charset="0"/>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89380557-F9C9-4FD9-9E5A-830E202E5331}" type="slidenum">
              <a:rPr lang="en-US" smtClean="0">
                <a:latin typeface="Arial" pitchFamily="34" charset="0"/>
              </a:rPr>
              <a:pPr/>
              <a:t>7</a:t>
            </a:fld>
            <a:endParaRPr lang="en-US" smtClean="0">
              <a:latin typeface="Arial" pitchFamily="34" charset="0"/>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2E28C6FB-BFDC-4E4A-91B8-B98906B9EF4C}" type="slidenum">
              <a:rPr lang="en-US" smtClean="0">
                <a:latin typeface="Arial" pitchFamily="34" charset="0"/>
              </a:rPr>
              <a:pPr/>
              <a:t>8</a:t>
            </a:fld>
            <a:endParaRPr lang="en-US" dirty="0" smtClean="0">
              <a:latin typeface="Arial" pitchFamily="34" charset="0"/>
            </a:endParaRPr>
          </a:p>
        </p:txBody>
      </p:sp>
      <p:sp>
        <p:nvSpPr>
          <p:cNvPr id="287747" name="Rectangle 2"/>
          <p:cNvSpPr>
            <a:spLocks noGrp="1" noRot="1" noChangeAspect="1" noChangeArrowheads="1" noTextEdit="1"/>
          </p:cNvSpPr>
          <p:nvPr>
            <p:ph type="sldImg"/>
          </p:nvPr>
        </p:nvSpPr>
        <p:spPr>
          <a:xfrm>
            <a:off x="925513" y="744538"/>
            <a:ext cx="4968875" cy="3725862"/>
          </a:xfrm>
          <a:ln/>
        </p:spPr>
      </p:sp>
      <p:sp>
        <p:nvSpPr>
          <p:cNvPr id="287748" name="Rectangle 3"/>
          <p:cNvSpPr>
            <a:spLocks noGrp="1" noChangeArrowheads="1"/>
          </p:cNvSpPr>
          <p:nvPr>
            <p:ph type="body" idx="1"/>
          </p:nvPr>
        </p:nvSpPr>
        <p:spPr>
          <a:xfrm>
            <a:off x="681038" y="4724401"/>
            <a:ext cx="5448300" cy="4473575"/>
          </a:xfrm>
          <a:noFill/>
          <a:ln/>
        </p:spPr>
        <p:txBody>
          <a:bodyPr/>
          <a:lstStyle/>
          <a:p>
            <a:pPr eaLnBrk="1" hangingPunct="1"/>
            <a:endParaRPr lang="en-GB" b="1" dirty="0" smtClean="0">
              <a:solidFill>
                <a:srgbClr val="FF3300"/>
              </a:solidFill>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3F066E29-B497-4EF1-A2C3-678B57A0848F}" type="slidenum">
              <a:rPr lang="en-US" smtClean="0">
                <a:latin typeface="Arial" pitchFamily="34" charset="0"/>
              </a:rPr>
              <a:pPr/>
              <a:t>9</a:t>
            </a:fld>
            <a:endParaRPr lang="en-US" dirty="0" smtClean="0">
              <a:latin typeface="Arial" pitchFamily="34" charset="0"/>
            </a:endParaRPr>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3F066E29-B497-4EF1-A2C3-678B57A0848F}" type="slidenum">
              <a:rPr lang="en-US" smtClean="0">
                <a:latin typeface="Arial" pitchFamily="34" charset="0"/>
              </a:rPr>
              <a:pPr/>
              <a:t>10</a:t>
            </a:fld>
            <a:endParaRPr lang="en-US" dirty="0" smtClean="0">
              <a:latin typeface="Arial" pitchFamily="34" charset="0"/>
            </a:endParaRPr>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2"/>
          <p:cNvGrpSpPr>
            <a:grpSpLocks noChangeAspect="1"/>
          </p:cNvGrpSpPr>
          <p:nvPr userDrawn="1"/>
        </p:nvGrpSpPr>
        <p:grpSpPr bwMode="auto">
          <a:xfrm>
            <a:off x="381600" y="381600"/>
            <a:ext cx="1079500" cy="968375"/>
            <a:chOff x="1352" y="681"/>
            <a:chExt cx="3519" cy="3153"/>
          </a:xfrm>
        </p:grpSpPr>
        <p:sp>
          <p:nvSpPr>
            <p:cNvPr id="2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72706"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2721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15925"/>
            <a:ext cx="7162800" cy="427038"/>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4913"/>
            <a:ext cx="3560763" cy="1616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70363" y="1204913"/>
            <a:ext cx="3562350" cy="1616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8658225" y="6597650"/>
            <a:ext cx="358775" cy="152400"/>
          </a:xfrm>
          <a:prstGeom prst="rect">
            <a:avLst/>
          </a:prstGeom>
        </p:spPr>
        <p:txBody>
          <a:bodyPr/>
          <a:lstStyle>
            <a:lvl1pPr algn="ctr" eaLnBrk="0" hangingPunct="0">
              <a:defRPr/>
            </a:lvl1pPr>
          </a:lstStyle>
          <a:p>
            <a:pPr>
              <a:defRPr/>
            </a:pPr>
            <a:fld id="{58B6A0A0-FCE4-4654-8ED8-9D2ECB9CADE4}"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92088"/>
            <a:ext cx="8293100" cy="593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_White">
    <p:spTree>
      <p:nvGrpSpPr>
        <p:cNvPr id="1" name=""/>
        <p:cNvGrpSpPr/>
        <p:nvPr/>
      </p:nvGrpSpPr>
      <p:grpSpPr>
        <a:xfrm>
          <a:off x="0" y="0"/>
          <a:ext cx="0" cy="0"/>
          <a:chOff x="0" y="0"/>
          <a:chExt cx="0" cy="0"/>
        </a:xfrm>
      </p:grpSpPr>
      <p:grpSp>
        <p:nvGrpSpPr>
          <p:cNvPr id="2" name="Group 60"/>
          <p:cNvGrpSpPr>
            <a:grpSpLocks noChangeAspect="1"/>
          </p:cNvGrpSpPr>
          <p:nvPr userDrawn="1"/>
        </p:nvGrpSpPr>
        <p:grpSpPr bwMode="auto">
          <a:xfrm>
            <a:off x="228600" y="123825"/>
            <a:ext cx="695325" cy="638175"/>
            <a:chOff x="1020" y="346"/>
            <a:chExt cx="4114" cy="3756"/>
          </a:xfrm>
        </p:grpSpPr>
        <p:sp>
          <p:nvSpPr>
            <p:cNvPr id="4" name="Freeform 61"/>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sz="1800" dirty="0">
                <a:solidFill>
                  <a:schemeClr val="tx1"/>
                </a:solidFill>
                <a:latin typeface="Arial" charset="0"/>
              </a:endParaRPr>
            </a:p>
          </p:txBody>
        </p:sp>
        <p:sp>
          <p:nvSpPr>
            <p:cNvPr id="5" name="Freeform 62"/>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6" name="Freeform 63"/>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7" name="Freeform 64"/>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8" name="Freeform 65"/>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9" name="Freeform 66"/>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0" name="Freeform 67"/>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1" name="Freeform 68"/>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2" name="Freeform 69"/>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3" name="Freeform 70"/>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4" name="Freeform 71"/>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5" name="Freeform 72"/>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6" name="Freeform 73"/>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7" name="Freeform 74"/>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8" name="Freeform 75"/>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grpSp>
      <p:sp>
        <p:nvSpPr>
          <p:cNvPr id="19" name="Text Box 76"/>
          <p:cNvSpPr txBox="1">
            <a:spLocks noChangeArrowheads="1"/>
          </p:cNvSpPr>
          <p:nvPr userDrawn="1"/>
        </p:nvSpPr>
        <p:spPr bwMode="gray">
          <a:xfrm rot="10800000">
            <a:off x="8766175" y="4727575"/>
            <a:ext cx="377825" cy="1979613"/>
          </a:xfrm>
          <a:prstGeom prst="rect">
            <a:avLst/>
          </a:prstGeom>
          <a:noFill/>
          <a:ln w="9525" algn="ctr">
            <a:noFill/>
            <a:miter lim="800000"/>
            <a:headEnd/>
            <a:tailEnd/>
          </a:ln>
          <a:effectLst/>
        </p:spPr>
        <p:txBody>
          <a:bodyPr vert="eaVert" lIns="90000" tIns="46800" rIns="90000" bIns="36000"/>
          <a:lstStyle/>
          <a:p>
            <a:pPr algn="ctr">
              <a:spcBef>
                <a:spcPct val="50000"/>
              </a:spcBef>
              <a:defRPr/>
            </a:pPr>
            <a:r>
              <a:rPr lang="en-GB" sz="800" dirty="0">
                <a:ln w="3175">
                  <a:noFill/>
                </a:ln>
                <a:solidFill>
                  <a:srgbClr val="415A9C"/>
                </a:solidFill>
              </a:rPr>
              <a:t>© 2011 Ipsos</a:t>
            </a:r>
            <a:endParaRPr lang="fr-FR" sz="800" dirty="0">
              <a:ln w="3175">
                <a:noFill/>
              </a:ln>
              <a:solidFill>
                <a:srgbClr val="415A9C"/>
              </a:solidFill>
            </a:endParaRPr>
          </a:p>
        </p:txBody>
      </p:sp>
      <p:sp useBgFill="1">
        <p:nvSpPr>
          <p:cNvPr id="20" name="TextBox 19"/>
          <p:cNvSpPr txBox="1"/>
          <p:nvPr userDrawn="1"/>
        </p:nvSpPr>
        <p:spPr>
          <a:xfrm>
            <a:off x="7077075" y="6454775"/>
            <a:ext cx="2066925" cy="400050"/>
          </a:xfrm>
          <a:prstGeom prst="rect">
            <a:avLst/>
          </a:prstGeom>
        </p:spPr>
        <p:txBody>
          <a:bodyPr bIns="108000">
            <a:spAutoFit/>
          </a:bodyPr>
          <a:lstStyle/>
          <a:p>
            <a:pPr eaLnBrk="0" hangingPunct="0">
              <a:defRPr/>
            </a:pPr>
            <a:r>
              <a:rPr lang="en-GB" sz="1600" dirty="0">
                <a:solidFill>
                  <a:srgbClr val="415A9C"/>
                </a:solidFill>
                <a:latin typeface="ShannonBold" pitchFamily="2" charset="0"/>
              </a:rPr>
              <a:t>Ipsos Marketing</a:t>
            </a:r>
          </a:p>
        </p:txBody>
      </p:sp>
      <p:sp>
        <p:nvSpPr>
          <p:cNvPr id="22" name="Rectangle 6"/>
          <p:cNvSpPr>
            <a:spLocks noChangeArrowheads="1"/>
          </p:cNvSpPr>
          <p:nvPr userDrawn="1"/>
        </p:nvSpPr>
        <p:spPr bwMode="auto">
          <a:xfrm>
            <a:off x="8769350" y="6530975"/>
            <a:ext cx="325438" cy="230188"/>
          </a:xfrm>
          <a:prstGeom prst="rect">
            <a:avLst/>
          </a:prstGeom>
          <a:noFill/>
          <a:ln w="9525">
            <a:noFill/>
            <a:miter lim="800000"/>
            <a:headEnd/>
            <a:tailEnd/>
          </a:ln>
        </p:spPr>
        <p:txBody>
          <a:bodyPr wrap="none">
            <a:spAutoFit/>
          </a:bodyPr>
          <a:lstStyle>
            <a:lvl1pPr eaLnBrk="1" hangingPunct="1">
              <a:defRPr sz="900">
                <a:solidFill>
                  <a:srgbClr val="2C5BA1"/>
                </a:solidFill>
              </a:defRPr>
            </a:lvl1pPr>
          </a:lstStyle>
          <a:p>
            <a:pPr algn="ctr">
              <a:defRPr/>
            </a:pPr>
            <a:fld id="{30AEB651-0FA0-434F-8C26-B11DE1A9823D}" type="slidenum">
              <a:rPr lang="en-US" smtClean="0">
                <a:solidFill>
                  <a:srgbClr val="415A9C"/>
                </a:solidFill>
                <a:latin typeface="Arial" charset="0"/>
              </a:rPr>
              <a:pPr algn="ctr">
                <a:defRPr/>
              </a:pPr>
              <a:t>‹#›</a:t>
            </a:fld>
            <a:endParaRPr lang="en-US" dirty="0" smtClean="0">
              <a:solidFill>
                <a:srgbClr val="415A9C"/>
              </a:solidFill>
              <a:latin typeface="Arial" charset="0"/>
            </a:endParaRPr>
          </a:p>
        </p:txBody>
      </p:sp>
      <p:sp>
        <p:nvSpPr>
          <p:cNvPr id="21" name="Title 1"/>
          <p:cNvSpPr>
            <a:spLocks noGrp="1"/>
          </p:cNvSpPr>
          <p:nvPr>
            <p:ph type="title"/>
          </p:nvPr>
        </p:nvSpPr>
        <p:spPr>
          <a:xfrm>
            <a:off x="395287" y="3178626"/>
            <a:ext cx="8353426" cy="550862"/>
          </a:xfrm>
          <a:prstGeom prst="rect">
            <a:avLst/>
          </a:prstGeom>
        </p:spPr>
        <p:txBody>
          <a:bodyPr/>
          <a:lstStyle>
            <a:lvl1pPr algn="ctr">
              <a:defRPr lang="en-GB" sz="3600" dirty="0">
                <a:solidFill>
                  <a:srgbClr val="415A9C"/>
                </a:solidFill>
                <a:latin typeface="Arial Black" pitchFamily="34" charset="0"/>
                <a:ea typeface="+mn-ea"/>
                <a:cs typeface="+mn-cs"/>
              </a:defRPr>
            </a:lvl1pPr>
          </a:lstStyle>
          <a:p>
            <a:r>
              <a:rPr lang="en-US" smtClean="0"/>
              <a:t>Click to edit Master title style</a:t>
            </a:r>
            <a:endParaRPr lang="en-GB" dirty="0"/>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op-image_Thank you">
    <p:bg>
      <p:bgPr>
        <a:solidFill>
          <a:srgbClr val="677BB0"/>
        </a:solidFill>
        <a:effectLst/>
      </p:bgPr>
    </p:bg>
    <p:spTree>
      <p:nvGrpSpPr>
        <p:cNvPr id="1" name=""/>
        <p:cNvGrpSpPr/>
        <p:nvPr/>
      </p:nvGrpSpPr>
      <p:grpSpPr>
        <a:xfrm>
          <a:off x="0" y="0"/>
          <a:ext cx="0" cy="0"/>
          <a:chOff x="0" y="0"/>
          <a:chExt cx="0" cy="0"/>
        </a:xfrm>
      </p:grpSpPr>
      <p:pic>
        <p:nvPicPr>
          <p:cNvPr id="3" name="Picture 29" descr="Page-10-image"/>
          <p:cNvPicPr>
            <a:picLocks noChangeAspect="1" noChangeArrowheads="1"/>
          </p:cNvPicPr>
          <p:nvPr userDrawn="1"/>
        </p:nvPicPr>
        <p:blipFill>
          <a:blip r:embed="rId2" cstate="print"/>
          <a:srcRect/>
          <a:stretch>
            <a:fillRect/>
          </a:stretch>
        </p:blipFill>
        <p:spPr bwMode="auto">
          <a:xfrm>
            <a:off x="3175" y="0"/>
            <a:ext cx="9140825" cy="3427413"/>
          </a:xfrm>
          <a:prstGeom prst="rect">
            <a:avLst/>
          </a:prstGeom>
          <a:noFill/>
          <a:ln w="9525">
            <a:noFill/>
            <a:miter lim="800000"/>
            <a:headEnd/>
            <a:tailEnd/>
          </a:ln>
        </p:spPr>
      </p:pic>
      <p:grpSp>
        <p:nvGrpSpPr>
          <p:cNvPr id="2" name="Group 60"/>
          <p:cNvGrpSpPr>
            <a:grpSpLocks noChangeAspect="1"/>
          </p:cNvGrpSpPr>
          <p:nvPr userDrawn="1"/>
        </p:nvGrpSpPr>
        <p:grpSpPr bwMode="auto">
          <a:xfrm>
            <a:off x="228600" y="123825"/>
            <a:ext cx="695325" cy="638175"/>
            <a:chOff x="1020" y="346"/>
            <a:chExt cx="4114" cy="3756"/>
          </a:xfrm>
        </p:grpSpPr>
        <p:sp>
          <p:nvSpPr>
            <p:cNvPr id="5" name="Freeform 61"/>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sz="1800" dirty="0">
                <a:solidFill>
                  <a:schemeClr val="tx1"/>
                </a:solidFill>
                <a:latin typeface="Arial" charset="0"/>
              </a:endParaRPr>
            </a:p>
          </p:txBody>
        </p:sp>
        <p:sp>
          <p:nvSpPr>
            <p:cNvPr id="6" name="Freeform 62"/>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7" name="Freeform 63"/>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8" name="Freeform 64"/>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9" name="Freeform 65"/>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0" name="Freeform 66"/>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1" name="Freeform 67"/>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2" name="Freeform 68"/>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3" name="Freeform 69"/>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4" name="Freeform 70"/>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5" name="Freeform 71"/>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6" name="Freeform 72"/>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7" name="Freeform 73"/>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8" name="Freeform 74"/>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9" name="Freeform 75"/>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grpSp>
      <p:sp>
        <p:nvSpPr>
          <p:cNvPr id="20" name="Text Box 76"/>
          <p:cNvSpPr txBox="1">
            <a:spLocks noChangeArrowheads="1"/>
          </p:cNvSpPr>
          <p:nvPr userDrawn="1"/>
        </p:nvSpPr>
        <p:spPr bwMode="gray">
          <a:xfrm rot="10800000">
            <a:off x="8766175" y="4727575"/>
            <a:ext cx="377825" cy="1979613"/>
          </a:xfrm>
          <a:prstGeom prst="rect">
            <a:avLst/>
          </a:prstGeom>
          <a:noFill/>
          <a:ln w="9525" algn="ctr">
            <a:noFill/>
            <a:miter lim="800000"/>
            <a:headEnd/>
            <a:tailEnd/>
          </a:ln>
          <a:effectLst/>
        </p:spPr>
        <p:txBody>
          <a:bodyPr vert="eaVert" lIns="90000" tIns="46800" rIns="90000" bIns="36000"/>
          <a:lstStyle/>
          <a:p>
            <a:pPr algn="ctr">
              <a:spcBef>
                <a:spcPct val="50000"/>
              </a:spcBef>
              <a:defRPr/>
            </a:pPr>
            <a:r>
              <a:rPr lang="en-GB" sz="800" dirty="0">
                <a:ln w="3175">
                  <a:noFill/>
                </a:ln>
                <a:solidFill>
                  <a:srgbClr val="415A9C"/>
                </a:solidFill>
              </a:rPr>
              <a:t>© 2011 Ipsos</a:t>
            </a:r>
            <a:endParaRPr lang="fr-FR" sz="800" dirty="0">
              <a:ln w="3175">
                <a:noFill/>
              </a:ln>
              <a:solidFill>
                <a:srgbClr val="415A9C"/>
              </a:solidFill>
            </a:endParaRPr>
          </a:p>
        </p:txBody>
      </p:sp>
      <p:sp useBgFill="1">
        <p:nvSpPr>
          <p:cNvPr id="21" name="TextBox 20"/>
          <p:cNvSpPr txBox="1"/>
          <p:nvPr userDrawn="1"/>
        </p:nvSpPr>
        <p:spPr>
          <a:xfrm>
            <a:off x="7077075" y="6454775"/>
            <a:ext cx="2066925" cy="400050"/>
          </a:xfrm>
          <a:prstGeom prst="rect">
            <a:avLst/>
          </a:prstGeom>
        </p:spPr>
        <p:txBody>
          <a:bodyPr bIns="108000">
            <a:spAutoFit/>
          </a:bodyPr>
          <a:lstStyle/>
          <a:p>
            <a:pPr eaLnBrk="0" hangingPunct="0">
              <a:defRPr/>
            </a:pPr>
            <a:r>
              <a:rPr lang="en-GB" sz="1600" dirty="0">
                <a:solidFill>
                  <a:srgbClr val="415A9C"/>
                </a:solidFill>
                <a:latin typeface="ShannonBold" pitchFamily="2" charset="0"/>
              </a:rPr>
              <a:t>Ipsos Marketing</a:t>
            </a:r>
          </a:p>
        </p:txBody>
      </p:sp>
      <p:sp>
        <p:nvSpPr>
          <p:cNvPr id="23" name="Rectangle 6"/>
          <p:cNvSpPr>
            <a:spLocks noChangeArrowheads="1"/>
          </p:cNvSpPr>
          <p:nvPr userDrawn="1"/>
        </p:nvSpPr>
        <p:spPr bwMode="auto">
          <a:xfrm>
            <a:off x="8769350" y="6530975"/>
            <a:ext cx="325438" cy="230188"/>
          </a:xfrm>
          <a:prstGeom prst="rect">
            <a:avLst/>
          </a:prstGeom>
          <a:noFill/>
          <a:ln w="9525">
            <a:noFill/>
            <a:miter lim="800000"/>
            <a:headEnd/>
            <a:tailEnd/>
          </a:ln>
        </p:spPr>
        <p:txBody>
          <a:bodyPr wrap="none">
            <a:spAutoFit/>
          </a:bodyPr>
          <a:lstStyle>
            <a:lvl1pPr eaLnBrk="1" hangingPunct="1">
              <a:defRPr sz="900">
                <a:solidFill>
                  <a:srgbClr val="2C5BA1"/>
                </a:solidFill>
              </a:defRPr>
            </a:lvl1pPr>
          </a:lstStyle>
          <a:p>
            <a:pPr algn="ctr">
              <a:defRPr/>
            </a:pPr>
            <a:fld id="{433C0B2B-1222-4EED-9BD3-38CE8216A3F1}" type="slidenum">
              <a:rPr lang="en-US" smtClean="0">
                <a:solidFill>
                  <a:srgbClr val="415A9C"/>
                </a:solidFill>
                <a:latin typeface="Arial" charset="0"/>
              </a:rPr>
              <a:pPr algn="ctr">
                <a:defRPr/>
              </a:pPr>
              <a:t>‹#›</a:t>
            </a:fld>
            <a:endParaRPr lang="en-US" dirty="0" smtClean="0">
              <a:solidFill>
                <a:srgbClr val="415A9C"/>
              </a:solidFill>
              <a:latin typeface="Arial" charset="0"/>
            </a:endParaRPr>
          </a:p>
        </p:txBody>
      </p:sp>
      <p:sp>
        <p:nvSpPr>
          <p:cNvPr id="22" name="Title 1"/>
          <p:cNvSpPr>
            <a:spLocks noGrp="1"/>
          </p:cNvSpPr>
          <p:nvPr>
            <p:ph type="title"/>
          </p:nvPr>
        </p:nvSpPr>
        <p:spPr>
          <a:xfrm>
            <a:off x="384175" y="4335002"/>
            <a:ext cx="8364538" cy="550862"/>
          </a:xfrm>
          <a:prstGeom prst="rect">
            <a:avLst/>
          </a:prstGeom>
        </p:spPr>
        <p:txBody>
          <a:bodyPr/>
          <a:lstStyle>
            <a:lvl1pPr algn="ctr">
              <a:defRPr sz="3600">
                <a:solidFill>
                  <a:schemeClr val="bg1"/>
                </a:solidFill>
              </a:defRPr>
            </a:lvl1pPr>
          </a:lstStyle>
          <a:p>
            <a:r>
              <a:rPr lang="en-US" smtClean="0"/>
              <a:t>Click to edit Master title style</a:t>
            </a:r>
            <a:endParaRPr lang="en-GB" dirty="0"/>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225" y="1588"/>
            <a:ext cx="5824538" cy="1143000"/>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7145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tx2"/>
        </a:solidFill>
        <a:effectLst/>
      </p:bgPr>
    </p:bg>
    <p:spTree>
      <p:nvGrpSpPr>
        <p:cNvPr id="1" name=""/>
        <p:cNvGrpSpPr/>
        <p:nvPr/>
      </p:nvGrpSpPr>
      <p:grpSpPr>
        <a:xfrm>
          <a:off x="0" y="0"/>
          <a:ext cx="0" cy="0"/>
          <a:chOff x="0" y="0"/>
          <a:chExt cx="0" cy="0"/>
        </a:xfrm>
      </p:grpSpPr>
      <p:grpSp>
        <p:nvGrpSpPr>
          <p:cNvPr id="3" name="Group 2"/>
          <p:cNvGrpSpPr>
            <a:grpSpLocks/>
          </p:cNvGrpSpPr>
          <p:nvPr userDrawn="1"/>
        </p:nvGrpSpPr>
        <p:grpSpPr bwMode="auto">
          <a:xfrm>
            <a:off x="0" y="560388"/>
            <a:ext cx="9148763" cy="6300787"/>
            <a:chOff x="0" y="353"/>
            <a:chExt cx="5763" cy="3969"/>
          </a:xfrm>
        </p:grpSpPr>
        <p:sp>
          <p:nvSpPr>
            <p:cNvPr id="4" name="Freeform 3"/>
            <p:cNvSpPr>
              <a:spLocks/>
            </p:cNvSpPr>
            <p:nvPr/>
          </p:nvSpPr>
          <p:spPr bwMode="auto">
            <a:xfrm>
              <a:off x="0" y="353"/>
              <a:ext cx="5597" cy="28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2274" y="3321"/>
              <a:ext cx="2887" cy="1001"/>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5384" y="3121"/>
              <a:ext cx="379" cy="862"/>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320311793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tx2"/>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4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376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7712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tx2"/>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2853858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and Contact">
    <p:bg>
      <p:bgPr>
        <a:solidFill>
          <a:schemeClr val="bg2"/>
        </a:solidFill>
        <a:effectLst/>
      </p:bgPr>
    </p:bg>
    <p:spTree>
      <p:nvGrpSpPr>
        <p:cNvPr id="1" name=""/>
        <p:cNvGrpSpPr/>
        <p:nvPr/>
      </p:nvGrpSpPr>
      <p:grpSpPr>
        <a:xfrm>
          <a:off x="0" y="0"/>
          <a:ext cx="0" cy="0"/>
          <a:chOff x="0" y="0"/>
          <a:chExt cx="0" cy="0"/>
        </a:xfrm>
      </p:grpSpPr>
      <p:grpSp>
        <p:nvGrpSpPr>
          <p:cNvPr id="3" name="Group 2"/>
          <p:cNvGrpSpPr>
            <a:grpSpLocks/>
          </p:cNvGrpSpPr>
          <p:nvPr/>
        </p:nvGrpSpPr>
        <p:grpSpPr bwMode="auto">
          <a:xfrm>
            <a:off x="0" y="560388"/>
            <a:ext cx="9148763" cy="6300787"/>
            <a:chOff x="0" y="353"/>
            <a:chExt cx="5763" cy="3969"/>
          </a:xfrm>
        </p:grpSpPr>
        <p:sp>
          <p:nvSpPr>
            <p:cNvPr id="4" name="Freeform 3"/>
            <p:cNvSpPr>
              <a:spLocks/>
            </p:cNvSpPr>
            <p:nvPr/>
          </p:nvSpPr>
          <p:spPr bwMode="auto">
            <a:xfrm>
              <a:off x="0" y="353"/>
              <a:ext cx="5597" cy="28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2274" y="3321"/>
              <a:ext cx="2887" cy="1001"/>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5384" y="3121"/>
              <a:ext cx="379" cy="862"/>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smtClean="0"/>
              <a:t>Titelmasterformat durch </a:t>
            </a:r>
            <a:br>
              <a:rPr lang="en-US" noProof="0" smtClean="0"/>
            </a:br>
            <a:r>
              <a:rPr lang="en-US" noProof="0" smtClean="0"/>
              <a:t>Klicken bearbeiten</a:t>
            </a:r>
            <a:endParaRPr lang="en-US" noProof="0"/>
          </a:p>
        </p:txBody>
      </p:sp>
      <p:sp>
        <p:nvSpPr>
          <p:cNvPr id="8" name="Inhaltsplatzhalter 2"/>
          <p:cNvSpPr>
            <a:spLocks noGrp="1"/>
          </p:cNvSpPr>
          <p:nvPr>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grpSp>
        <p:nvGrpSpPr>
          <p:cNvPr id="9" name="Group 18"/>
          <p:cNvGrpSpPr>
            <a:grpSpLocks noChangeAspect="1"/>
          </p:cNvGrpSpPr>
          <p:nvPr/>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26" name="Group 25"/>
          <p:cNvGrpSpPr>
            <a:grpSpLocks/>
          </p:cNvGrpSpPr>
          <p:nvPr userDrawn="1"/>
        </p:nvGrpSpPr>
        <p:grpSpPr bwMode="auto">
          <a:xfrm>
            <a:off x="0" y="560388"/>
            <a:ext cx="9148763" cy="6300787"/>
            <a:chOff x="0" y="353"/>
            <a:chExt cx="5763" cy="3969"/>
          </a:xfrm>
        </p:grpSpPr>
        <p:sp>
          <p:nvSpPr>
            <p:cNvPr id="27" name="Freeform 26"/>
            <p:cNvSpPr>
              <a:spLocks/>
            </p:cNvSpPr>
            <p:nvPr/>
          </p:nvSpPr>
          <p:spPr bwMode="auto">
            <a:xfrm>
              <a:off x="0" y="353"/>
              <a:ext cx="5597" cy="28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274" y="3321"/>
              <a:ext cx="2887" cy="1001"/>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8"/>
            <p:cNvSpPr>
              <a:spLocks/>
            </p:cNvSpPr>
            <p:nvPr/>
          </p:nvSpPr>
          <p:spPr bwMode="auto">
            <a:xfrm>
              <a:off x="5384" y="3121"/>
              <a:ext cx="379" cy="862"/>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18"/>
          <p:cNvGrpSpPr>
            <a:grpSpLocks noChangeAspect="1"/>
          </p:cNvGrpSpPr>
          <p:nvPr userDrawn="1"/>
        </p:nvGrpSpPr>
        <p:grpSpPr bwMode="auto">
          <a:xfrm>
            <a:off x="151200" y="151200"/>
            <a:ext cx="522287" cy="468312"/>
            <a:chOff x="1352" y="681"/>
            <a:chExt cx="3519" cy="3153"/>
          </a:xfrm>
        </p:grpSpPr>
        <p:sp>
          <p:nvSpPr>
            <p:cNvPr id="31"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223718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7603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1"/>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itel 1"/>
          <p:cNvSpPr>
            <a:spLocks noGrp="1"/>
          </p:cNvSpPr>
          <p:nvPr userDrawn="1">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userDrawn="1">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360364320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1"/>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89623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9050" cmpd="sng">
            <a:solidFill>
              <a:srgbClr val="008E94">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9050" cmpd="sng">
            <a:solidFill>
              <a:srgbClr val="008E94">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4573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1"/>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00615560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107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2"/>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itel 1"/>
          <p:cNvSpPr>
            <a:spLocks noGrp="1"/>
          </p:cNvSpPr>
          <p:nvPr userDrawn="1">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tx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userDrawn="1">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tx1"/>
                </a:solidFill>
              </a:defRPr>
            </a:lvl1pPr>
            <a:lvl2pPr marL="539750" indent="-274638">
              <a:lnSpc>
                <a:spcPct val="90000"/>
              </a:lnSpc>
              <a:spcBef>
                <a:spcPts val="800"/>
              </a:spcBef>
              <a:buClr>
                <a:schemeClr val="tx1"/>
              </a:buClr>
              <a:buFont typeface="Wingdings" pitchFamily="2" charset="2"/>
              <a:buChar char="ð"/>
              <a:defRPr sz="1600">
                <a:solidFill>
                  <a:schemeClr val="tx1"/>
                </a:solidFill>
              </a:defRPr>
            </a:lvl2pPr>
            <a:lvl3pPr marL="804863" indent="-174625">
              <a:lnSpc>
                <a:spcPct val="90000"/>
              </a:lnSpc>
              <a:spcBef>
                <a:spcPts val="800"/>
              </a:spcBef>
              <a:buClr>
                <a:schemeClr val="tx1"/>
              </a:buClr>
              <a:buFont typeface="Calibri" pitchFamily="34" charset="0"/>
              <a:buChar char="─"/>
              <a:defRPr sz="1400">
                <a:solidFill>
                  <a:schemeClr val="tx1"/>
                </a:solidFill>
              </a:defRPr>
            </a:lvl3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5171900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2"/>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5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55879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FBB04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FBB04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7272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2"/>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21"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4368545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bg2"/>
        </a:solidFill>
        <a:effectLst/>
      </p:bgPr>
    </p:bg>
    <p:spTree>
      <p:nvGrpSpPr>
        <p:cNvPr id="1" name=""/>
        <p:cNvGrpSpPr/>
        <p:nvPr/>
      </p:nvGrpSpPr>
      <p:grpSpPr>
        <a:xfrm>
          <a:off x="0" y="0"/>
          <a:ext cx="0" cy="0"/>
          <a:chOff x="0" y="0"/>
          <a:chExt cx="0" cy="0"/>
        </a:xfrm>
      </p:grpSpPr>
      <p:sp>
        <p:nvSpPr>
          <p:cNvPr id="7" name="Freeform 2"/>
          <p:cNvSpPr>
            <a:spLocks/>
          </p:cNvSpPr>
          <p:nvPr/>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p:nvSpPr>
        <p:spPr bwMode="auto">
          <a:xfrm flipH="1">
            <a:off x="4718050" y="2803525"/>
            <a:ext cx="2717800" cy="249238"/>
          </a:xfrm>
          <a:prstGeom prst="line">
            <a:avLst/>
          </a:prstGeom>
          <a:noFill/>
          <a:ln w="12700">
            <a:solidFill>
              <a:srgbClr val="FFFFFF">
                <a:alpha val="4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12" name="Group 18"/>
          <p:cNvGrpSpPr>
            <a:grpSpLocks noChangeAspect="1"/>
          </p:cNvGrpSpPr>
          <p:nvPr/>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4"/>
          <p:cNvSpPr>
            <a:spLocks noChangeShapeType="1"/>
          </p:cNvSpPr>
          <p:nvPr userDrawn="1"/>
        </p:nvSpPr>
        <p:spPr bwMode="auto">
          <a:xfrm flipH="1">
            <a:off x="4718050" y="2803525"/>
            <a:ext cx="2717800" cy="249238"/>
          </a:xfrm>
          <a:prstGeom prst="line">
            <a:avLst/>
          </a:prstGeom>
          <a:noFill/>
          <a:ln w="12700">
            <a:solidFill>
              <a:srgbClr val="FFFFFF">
                <a:alpha val="4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3" name="Group 18"/>
          <p:cNvGrpSpPr>
            <a:grpSpLocks noChangeAspect="1"/>
          </p:cNvGrpSpPr>
          <p:nvPr userDrawn="1"/>
        </p:nvGrpSpPr>
        <p:grpSpPr bwMode="auto">
          <a:xfrm>
            <a:off x="151200" y="151200"/>
            <a:ext cx="522287" cy="468312"/>
            <a:chOff x="1352" y="681"/>
            <a:chExt cx="3519" cy="3153"/>
          </a:xfrm>
        </p:grpSpPr>
        <p:sp>
          <p:nvSpPr>
            <p:cNvPr id="3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pic>
        <p:nvPicPr>
          <p:cNvPr id="73730"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789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099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3"/>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26" name="Inhaltsplatzhalter 2"/>
          <p:cNvSpPr>
            <a:spLocks noGrp="1"/>
          </p:cNvSpPr>
          <p:nvPr>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sp>
        <p:nvSpPr>
          <p:cNvPr id="27"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196716443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3"/>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2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157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ED6737">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ED6737">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838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3"/>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11439446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46323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4"/>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itel 1"/>
          <p:cNvSpPr>
            <a:spLocks noGrp="1"/>
          </p:cNvSpPr>
          <p:nvPr userDrawn="1">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tx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userDrawn="1">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tx1"/>
                </a:solidFill>
              </a:defRPr>
            </a:lvl1pPr>
            <a:lvl2pPr marL="539750" indent="-274638">
              <a:lnSpc>
                <a:spcPct val="90000"/>
              </a:lnSpc>
              <a:spcBef>
                <a:spcPts val="800"/>
              </a:spcBef>
              <a:buClr>
                <a:schemeClr val="tx1"/>
              </a:buClr>
              <a:buFont typeface="Wingdings" pitchFamily="2" charset="2"/>
              <a:buChar char="ð"/>
              <a:defRPr sz="1600">
                <a:solidFill>
                  <a:schemeClr val="tx1"/>
                </a:solidFill>
              </a:defRPr>
            </a:lvl2pPr>
            <a:lvl3pPr marL="804863" indent="-174625">
              <a:lnSpc>
                <a:spcPct val="90000"/>
              </a:lnSpc>
              <a:spcBef>
                <a:spcPts val="800"/>
              </a:spcBef>
              <a:buClr>
                <a:schemeClr val="tx1"/>
              </a:buClr>
              <a:buFont typeface="Calibri" pitchFamily="34" charset="0"/>
              <a:buChar char="─"/>
              <a:defRPr sz="1400">
                <a:solidFill>
                  <a:schemeClr val="tx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329748944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4"/>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2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1442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A8CCDD">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A8CCDD">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82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4"/>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21"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9784993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45" name="Group 18"/>
          <p:cNvGrpSpPr>
            <a:grpSpLocks noChangeAspect="1"/>
          </p:cNvGrpSpPr>
          <p:nvPr userDrawn="1"/>
        </p:nvGrpSpPr>
        <p:grpSpPr bwMode="auto">
          <a:xfrm>
            <a:off x="151200" y="151200"/>
            <a:ext cx="522287" cy="468312"/>
            <a:chOff x="1352" y="681"/>
            <a:chExt cx="3519" cy="3153"/>
          </a:xfrm>
        </p:grpSpPr>
        <p:sp>
          <p:nvSpPr>
            <p:cNvPr id="46"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pic>
        <p:nvPicPr>
          <p:cNvPr id="74754"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194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9175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5"/>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9525">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itel 1"/>
          <p:cNvSpPr>
            <a:spLocks noGrp="1"/>
          </p:cNvSpPr>
          <p:nvPr userDrawn="1">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tx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userDrawn="1">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tx1"/>
                </a:solidFill>
              </a:defRPr>
            </a:lvl1pPr>
            <a:lvl2pPr marL="539750" indent="-274638">
              <a:lnSpc>
                <a:spcPct val="90000"/>
              </a:lnSpc>
              <a:spcBef>
                <a:spcPts val="800"/>
              </a:spcBef>
              <a:buClr>
                <a:schemeClr val="tx1"/>
              </a:buClr>
              <a:buFont typeface="Wingdings" pitchFamily="2" charset="2"/>
              <a:buChar char="ð"/>
              <a:defRPr sz="1600">
                <a:solidFill>
                  <a:schemeClr val="tx1"/>
                </a:solidFill>
              </a:defRPr>
            </a:lvl2pPr>
            <a:lvl3pPr marL="804863" indent="-174625">
              <a:lnSpc>
                <a:spcPct val="90000"/>
              </a:lnSpc>
              <a:spcBef>
                <a:spcPts val="800"/>
              </a:spcBef>
              <a:buClr>
                <a:schemeClr val="tx1"/>
              </a:buClr>
              <a:buFont typeface="Calibri" pitchFamily="34" charset="0"/>
              <a:buChar char="─"/>
              <a:defRPr sz="1400">
                <a:solidFill>
                  <a:schemeClr val="tx1"/>
                </a:solidFill>
              </a:defRPr>
            </a:lvl3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195654000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5"/>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0540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A1C46B">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A1C46B">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90300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5"/>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tx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tx1"/>
                </a:solidFill>
              </a:defRPr>
            </a:lvl1pPr>
            <a:lvl2pPr marL="539750" indent="-274638">
              <a:lnSpc>
                <a:spcPct val="90000"/>
              </a:lnSpc>
              <a:spcBef>
                <a:spcPts val="800"/>
              </a:spcBef>
              <a:buClr>
                <a:schemeClr val="tx1"/>
              </a:buClr>
              <a:buFont typeface="Wingdings" pitchFamily="2" charset="2"/>
              <a:buChar char="ð"/>
              <a:defRPr sz="1600">
                <a:solidFill>
                  <a:schemeClr val="tx1"/>
                </a:solidFill>
              </a:defRPr>
            </a:lvl2pPr>
            <a:lvl3pPr marL="804863" indent="-174625">
              <a:lnSpc>
                <a:spcPct val="90000"/>
              </a:lnSpc>
              <a:spcBef>
                <a:spcPts val="800"/>
              </a:spcBef>
              <a:buClr>
                <a:schemeClr val="tx1"/>
              </a:buClr>
              <a:buFont typeface="Calibri" pitchFamily="34" charset="0"/>
              <a:buChar char="─"/>
              <a:defRPr sz="1400">
                <a:solidFill>
                  <a:schemeClr val="tx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191542487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p>
        </p:txBody>
      </p:sp>
      <p:grpSp>
        <p:nvGrpSpPr>
          <p:cNvPr id="30" name="Group 2"/>
          <p:cNvGrpSpPr>
            <a:grpSpLocks noChangeAspect="1"/>
          </p:cNvGrpSpPr>
          <p:nvPr userDrawn="1"/>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2" descr="Ipsos 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1994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chemeClr val="accent6"/>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itel 1"/>
          <p:cNvSpPr>
            <a:spLocks noGrp="1"/>
          </p:cNvSpPr>
          <p:nvPr userDrawn="1">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8" name="Inhaltsplatzhalter 2"/>
          <p:cNvSpPr>
            <a:spLocks noGrp="1"/>
          </p:cNvSpPr>
          <p:nvPr userDrawn="1">
            <p:ph idx="1"/>
          </p:nvPr>
        </p:nvSpPr>
        <p:spPr>
          <a:xfrm>
            <a:off x="352800" y="979200"/>
            <a:ext cx="7740000" cy="414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grpSp>
        <p:nvGrpSpPr>
          <p:cNvPr id="9"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spTree>
    <p:extLst>
      <p:ext uri="{BB962C8B-B14F-4D97-AF65-F5344CB8AC3E}">
        <p14:creationId xmlns:p14="http://schemas.microsoft.com/office/powerpoint/2010/main" val="74820777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accent6"/>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el 1"/>
          <p:cNvSpPr>
            <a:spLocks noGrp="1"/>
          </p:cNvSpPr>
          <p:nvPr>
            <p:ph type="ctrTitle"/>
          </p:nvPr>
        </p:nvSpPr>
        <p:spPr>
          <a:xfrm>
            <a:off x="144000" y="2685899"/>
            <a:ext cx="4416425" cy="1495794"/>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3" name="Untertitel 2"/>
          <p:cNvSpPr>
            <a:spLocks noGrp="1"/>
          </p:cNvSpPr>
          <p:nvPr>
            <p:ph type="subTitle" idx="1"/>
          </p:nvPr>
        </p:nvSpPr>
        <p:spPr>
          <a:xfrm>
            <a:off x="4579200" y="4680000"/>
            <a:ext cx="4430833" cy="1163395"/>
          </a:xfrm>
          <a:prstGeom prst="rect">
            <a:avLst/>
          </a:prstGeom>
        </p:spPr>
        <p:txBody>
          <a:bodyPr wrap="square" lIns="0" tIns="0" rIns="0" bIns="0">
            <a:spAutoFit/>
          </a:bodyPr>
          <a:lstStyle>
            <a:lvl1pPr marL="0" indent="0" algn="l">
              <a:lnSpc>
                <a:spcPct val="90000"/>
              </a:lnSpc>
              <a:spcBef>
                <a:spcPts val="1000"/>
              </a:spcBef>
              <a:buNone/>
              <a:defRPr sz="2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pPr/>
              <a:t>‹#›</a:t>
            </a:fld>
            <a:endParaRPr lang="de-DE" dirty="0"/>
          </a:p>
        </p:txBody>
      </p:sp>
      <p:grpSp>
        <p:nvGrpSpPr>
          <p:cNvPr id="12"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8" name="Picture 2" descr="InnoQuest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1600" y="6566400"/>
            <a:ext cx="1673225" cy="21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83991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Results and Topic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Fußzeilenplatzhalter 4"/>
          <p:cNvSpPr>
            <a:spLocks noGrp="1"/>
          </p:cNvSpPr>
          <p:nvPr>
            <p:ph type="ftr" sz="quarter" idx="11"/>
          </p:nvPr>
        </p:nvSpPr>
        <p:spPr>
          <a:xfrm>
            <a:off x="2329200" y="6566400"/>
            <a:ext cx="1282531" cy="184666"/>
          </a:xfrm>
          <a:prstGeom prst="rect">
            <a:avLst/>
          </a:prstGeom>
        </p:spPr>
        <p:txBody>
          <a:bodyPr wrap="none" lIns="0" tIns="0" rIns="0" bIns="0">
            <a:spAutoFit/>
          </a:bodyPr>
          <a:lstStyle>
            <a:lvl1pPr>
              <a:defRPr sz="1200">
                <a:solidFill>
                  <a:schemeClr val="tx1"/>
                </a:solidFill>
              </a:defRPr>
            </a:lvl1pPr>
          </a:lstStyle>
          <a:p>
            <a:endParaRPr lang="de-DE" dirty="0"/>
          </a:p>
        </p:txBody>
      </p:sp>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281051">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281051">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4"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pPr/>
              <a:t>‹#›</a:t>
            </a:fld>
            <a:endParaRPr lang="de-DE" dirty="0"/>
          </a:p>
        </p:txBody>
      </p:sp>
      <p:pic>
        <p:nvPicPr>
          <p:cNvPr id="45" name="Picture 2" descr="InnoQues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688" y="6566400"/>
            <a:ext cx="1662112" cy="21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38849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accent6"/>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solidFill>
                  <a:schemeClr val="bg1"/>
                </a:solidFill>
              </a:defRPr>
            </a:lvl1pPr>
            <a:lvl2pPr marL="539750" indent="-274638">
              <a:lnSpc>
                <a:spcPct val="90000"/>
              </a:lnSpc>
              <a:spcBef>
                <a:spcPts val="800"/>
              </a:spcBef>
              <a:buClr>
                <a:schemeClr val="bg1"/>
              </a:buClr>
              <a:buFont typeface="Wingdings" pitchFamily="2" charset="2"/>
              <a:buChar char="ð"/>
              <a:defRPr sz="1600">
                <a:solidFill>
                  <a:schemeClr val="bg1"/>
                </a:solidFill>
              </a:defRPr>
            </a:lvl2pPr>
            <a:lvl3pPr marL="804863" indent="-174625">
              <a:lnSpc>
                <a:spcPct val="90000"/>
              </a:lnSpc>
              <a:spcBef>
                <a:spcPts val="800"/>
              </a:spcBef>
              <a:buClr>
                <a:schemeClr val="bg1"/>
              </a:buClr>
              <a:buFont typeface="Calibri" pitchFamily="34" charset="0"/>
              <a:buChar char="─"/>
              <a:defRPr sz="1400">
                <a:solidFill>
                  <a:schemeClr val="bg1"/>
                </a:solidFill>
              </a:defRPr>
            </a:lvl3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332444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age">
    <p:bg>
      <p:bgPr>
        <a:solidFill>
          <a:schemeClr val="bg2"/>
        </a:solidFill>
        <a:effectLst/>
      </p:bgPr>
    </p:bg>
    <p:spTree>
      <p:nvGrpSpPr>
        <p:cNvPr id="1" name=""/>
        <p:cNvGrpSpPr/>
        <p:nvPr/>
      </p:nvGrpSpPr>
      <p:grpSpPr>
        <a:xfrm>
          <a:off x="0" y="0"/>
          <a:ext cx="0" cy="0"/>
          <a:chOff x="0" y="0"/>
          <a:chExt cx="0" cy="0"/>
        </a:xfrm>
      </p:grpSpPr>
      <p:grpSp>
        <p:nvGrpSpPr>
          <p:cNvPr id="23"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9" name="Freeform 34"/>
          <p:cNvSpPr>
            <a:spLocks/>
          </p:cNvSpPr>
          <p:nvPr/>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9050" cmpd="sng">
            <a:solidFill>
              <a:schemeClr val="bg2">
                <a:alpha val="3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38"/>
          <p:cNvSpPr>
            <a:spLocks/>
          </p:cNvSpPr>
          <p:nvPr/>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9050" cmpd="sng">
            <a:solidFill>
              <a:schemeClr val="bg2">
                <a:alpha val="3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45" name="Titel 1"/>
          <p:cNvSpPr>
            <a:spLocks noGrp="1"/>
          </p:cNvSpPr>
          <p:nvPr>
            <p:ph type="title" hasCustomPrompt="1"/>
          </p:nvPr>
        </p:nvSpPr>
        <p:spPr>
          <a:xfrm>
            <a:off x="838800" y="118800"/>
            <a:ext cx="8162325" cy="553998"/>
          </a:xfrm>
          <a:prstGeom prst="rect">
            <a:avLst/>
          </a:prstGeom>
        </p:spPr>
        <p:txBody>
          <a:bodyPr wrap="square" lIns="0" tIns="0" rIns="0" bIns="0" anchor="ctr" anchorCtr="0">
            <a:sp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46" name="Inhaltsplatzhalter 2"/>
          <p:cNvSpPr>
            <a:spLocks noGrp="1"/>
          </p:cNvSpPr>
          <p:nvPr>
            <p:ph idx="1"/>
          </p:nvPr>
        </p:nvSpPr>
        <p:spPr>
          <a:xfrm>
            <a:off x="352800" y="979200"/>
            <a:ext cx="7740000" cy="5490000"/>
          </a:xfrm>
          <a:prstGeom prst="rect">
            <a:avLst/>
          </a:prstGeom>
        </p:spPr>
        <p:txBody>
          <a:bodyPr lIns="0" tIns="0" rIns="0" bIns="0"/>
          <a:lstStyle>
            <a:lvl1pPr marL="182563" indent="-182563">
              <a:lnSpc>
                <a:spcPct val="90000"/>
              </a:lnSpc>
              <a:spcBef>
                <a:spcPts val="800"/>
              </a:spcBef>
              <a:buFont typeface="Wingdings" pitchFamily="2" charset="2"/>
              <a:buChar char="§"/>
              <a:defRPr sz="1800"/>
            </a:lvl1pPr>
            <a:lvl2pPr marL="539750" indent="-274638">
              <a:lnSpc>
                <a:spcPct val="90000"/>
              </a:lnSpc>
              <a:spcBef>
                <a:spcPts val="800"/>
              </a:spcBef>
              <a:buClr>
                <a:schemeClr val="tx1"/>
              </a:buClr>
              <a:buFont typeface="Wingdings" pitchFamily="2" charset="2"/>
              <a:buChar char="ð"/>
              <a:defRPr sz="1600"/>
            </a:lvl2pPr>
            <a:lvl3pPr marL="804863" indent="-174625">
              <a:lnSpc>
                <a:spcPct val="90000"/>
              </a:lnSpc>
              <a:spcBef>
                <a:spcPts val="800"/>
              </a:spcBef>
              <a:buClr>
                <a:schemeClr val="tx1"/>
              </a:buClr>
              <a:buFont typeface="Calibri" pitchFamily="34" charset="0"/>
              <a:buChar char="─"/>
              <a:defRPr sz="1400"/>
            </a:lvl3pPr>
          </a:lstStyle>
          <a:p>
            <a:pPr lvl="0"/>
            <a:r>
              <a:rPr lang="en-US" noProof="0" smtClean="0"/>
              <a:t>Click to edit Master text styles</a:t>
            </a:r>
          </a:p>
          <a:p>
            <a:pPr lvl="1"/>
            <a:r>
              <a:rPr lang="en-US" noProof="0" smtClean="0"/>
              <a:t>Second level</a:t>
            </a:r>
          </a:p>
          <a:p>
            <a:pPr lvl="2"/>
            <a:r>
              <a:rPr lang="en-US" noProof="0" smtClean="0"/>
              <a:t>Third level</a:t>
            </a:r>
          </a:p>
        </p:txBody>
      </p:sp>
      <p:grpSp>
        <p:nvGrpSpPr>
          <p:cNvPr id="44" name="Group 18"/>
          <p:cNvGrpSpPr>
            <a:grpSpLocks noChangeAspect="1"/>
          </p:cNvGrpSpPr>
          <p:nvPr userDrawn="1"/>
        </p:nvGrpSpPr>
        <p:grpSpPr bwMode="auto">
          <a:xfrm>
            <a:off x="151200" y="151200"/>
            <a:ext cx="522287" cy="468312"/>
            <a:chOff x="1352" y="681"/>
            <a:chExt cx="3519" cy="3153"/>
          </a:xfrm>
        </p:grpSpPr>
        <p:sp>
          <p:nvSpPr>
            <p:cNvPr id="47"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9050" cmpd="sng">
            <a:solidFill>
              <a:schemeClr val="bg2">
                <a:alpha val="3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9050" cmpd="sng">
            <a:solidFill>
              <a:schemeClr val="bg2">
                <a:alpha val="3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318532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97A33DE-ABE6-462A-9A56-D7B0BD0ED7ED}" type="slidenum">
              <a:rPr lang="en-GB"/>
              <a:pPr>
                <a:defRPr/>
              </a:pPr>
              <a:t>‹#›</a:t>
            </a:fld>
            <a:endParaRPr lang="en-GB"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028AB1C-1F22-4AA9-8B6E-AD90AC086670}" type="slidenum">
              <a:rPr lang="en-GB"/>
              <a:pPr>
                <a:defRPr/>
              </a:pPr>
              <a:t>‹#›</a:t>
            </a:fld>
            <a:endParaRPr lang="en-GB"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154A01D-C949-4282-8BF3-59EEBD37A0F0}" type="slidenum">
              <a:rPr lang="en-GB"/>
              <a:pPr>
                <a:defRPr/>
              </a:pPr>
              <a:t>‹#›</a:t>
            </a:fld>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5450" y="1512888"/>
            <a:ext cx="4070350" cy="3535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12888"/>
            <a:ext cx="4070350" cy="3535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3921599C-16E5-440C-B8B6-2003275F0C28}" type="slidenum">
              <a:rPr lang="en-GB"/>
              <a:pPr>
                <a:defRPr/>
              </a:pPr>
              <a:t>‹#›</a:t>
            </a:fld>
            <a:endParaRPr lang="en-GB"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3B87B36-3AAE-4408-8417-A4185D217EDE}" type="slidenum">
              <a:rPr lang="en-GB"/>
              <a:pPr>
                <a:defRPr/>
              </a:pPr>
              <a:t>‹#›</a:t>
            </a:fld>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B003DDD9-1E28-4353-8CD8-826ABBDBCD51}" type="slidenum">
              <a:rPr lang="en-GB"/>
              <a:pPr>
                <a:defRPr/>
              </a:pPr>
              <a:t>‹#›</a:t>
            </a:fld>
            <a:endParaRPr lang="en-GB"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B3EDF8F-C49B-4B88-8AF1-56F81C516355}" type="slidenum">
              <a:rPr lang="en-GB"/>
              <a:pPr>
                <a:defRPr/>
              </a:pPr>
              <a:t>‹#›</a:t>
            </a:fld>
            <a:endParaRPr lang="en-GB"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450BE8A-B234-4578-A0C5-705C14CB6C68}" type="slidenum">
              <a:rPr lang="en-GB"/>
              <a:pPr>
                <a:defRPr/>
              </a:pPr>
              <a:t>‹#›</a:t>
            </a:fld>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1921E50-4F9E-4B99-B6AA-DE6A0397C4B5}" type="slidenum">
              <a:rPr lang="en-GB"/>
              <a:pPr>
                <a:defRPr/>
              </a:pPr>
              <a:t>‹#›</a:t>
            </a:fld>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AAF3C2F-A490-42CE-BBCD-A8327032315B}" type="slidenum">
              <a:rPr lang="en-GB"/>
              <a:pPr>
                <a:defRPr/>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ontent_Blue-background">
    <p:bg>
      <p:bgPr>
        <a:solidFill>
          <a:srgbClr val="677BB0"/>
        </a:solidFill>
        <a:effectLst/>
      </p:bgPr>
    </p:bg>
    <p:spTree>
      <p:nvGrpSpPr>
        <p:cNvPr id="1" name=""/>
        <p:cNvGrpSpPr/>
        <p:nvPr/>
      </p:nvGrpSpPr>
      <p:grpSpPr>
        <a:xfrm>
          <a:off x="0" y="0"/>
          <a:ext cx="0" cy="0"/>
          <a:chOff x="0" y="0"/>
          <a:chExt cx="0" cy="0"/>
        </a:xfrm>
      </p:grpSpPr>
      <p:sp>
        <p:nvSpPr>
          <p:cNvPr id="4" name="Text Box 76"/>
          <p:cNvSpPr txBox="1">
            <a:spLocks noChangeArrowheads="1"/>
          </p:cNvSpPr>
          <p:nvPr userDrawn="1"/>
        </p:nvSpPr>
        <p:spPr bwMode="gray">
          <a:xfrm rot="10800000">
            <a:off x="8766175" y="4727575"/>
            <a:ext cx="377825" cy="1979613"/>
          </a:xfrm>
          <a:prstGeom prst="rect">
            <a:avLst/>
          </a:prstGeom>
          <a:noFill/>
          <a:ln w="9525" algn="ctr">
            <a:noFill/>
            <a:miter lim="800000"/>
            <a:headEnd/>
            <a:tailEnd/>
          </a:ln>
          <a:effectLst/>
        </p:spPr>
        <p:txBody>
          <a:bodyPr vert="eaVert" lIns="90000" tIns="46800" rIns="90000" bIns="36000"/>
          <a:lstStyle/>
          <a:p>
            <a:pPr algn="ctr">
              <a:spcBef>
                <a:spcPct val="50000"/>
              </a:spcBef>
              <a:defRPr/>
            </a:pPr>
            <a:r>
              <a:rPr lang="en-GB" sz="800" dirty="0">
                <a:ln w="3175">
                  <a:noFill/>
                </a:ln>
                <a:solidFill>
                  <a:srgbClr val="415A9C"/>
                </a:solidFill>
              </a:rPr>
              <a:t>© 2011 Ipsos</a:t>
            </a:r>
            <a:endParaRPr lang="fr-FR" sz="800" dirty="0">
              <a:ln w="3175">
                <a:noFill/>
              </a:ln>
              <a:solidFill>
                <a:srgbClr val="415A9C"/>
              </a:solidFill>
            </a:endParaRPr>
          </a:p>
        </p:txBody>
      </p:sp>
      <p:sp useBgFill="1">
        <p:nvSpPr>
          <p:cNvPr id="5" name="TextBox 4"/>
          <p:cNvSpPr txBox="1"/>
          <p:nvPr userDrawn="1"/>
        </p:nvSpPr>
        <p:spPr>
          <a:xfrm>
            <a:off x="7077075" y="6454775"/>
            <a:ext cx="1870075" cy="400050"/>
          </a:xfrm>
          <a:prstGeom prst="rect">
            <a:avLst/>
          </a:prstGeom>
        </p:spPr>
        <p:txBody>
          <a:bodyPr bIns="108000">
            <a:spAutoFit/>
          </a:bodyPr>
          <a:lstStyle/>
          <a:p>
            <a:pPr eaLnBrk="0" hangingPunct="0">
              <a:defRPr/>
            </a:pPr>
            <a:r>
              <a:rPr lang="en-GB" sz="1600" dirty="0">
                <a:solidFill>
                  <a:srgbClr val="415A9C"/>
                </a:solidFill>
                <a:latin typeface="ShannonBold" pitchFamily="2" charset="0"/>
              </a:rPr>
              <a:t>Ipsos Marketing</a:t>
            </a:r>
          </a:p>
        </p:txBody>
      </p:sp>
      <p:grpSp>
        <p:nvGrpSpPr>
          <p:cNvPr id="2" name="Group 60"/>
          <p:cNvGrpSpPr>
            <a:grpSpLocks noChangeAspect="1"/>
          </p:cNvGrpSpPr>
          <p:nvPr userDrawn="1"/>
        </p:nvGrpSpPr>
        <p:grpSpPr bwMode="auto">
          <a:xfrm>
            <a:off x="228600" y="123825"/>
            <a:ext cx="695325" cy="638175"/>
            <a:chOff x="1020" y="346"/>
            <a:chExt cx="4114" cy="3756"/>
          </a:xfrm>
        </p:grpSpPr>
        <p:sp>
          <p:nvSpPr>
            <p:cNvPr id="7" name="Freeform 61"/>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sz="1800" dirty="0">
                <a:solidFill>
                  <a:schemeClr val="tx1"/>
                </a:solidFill>
                <a:latin typeface="Arial" charset="0"/>
              </a:endParaRPr>
            </a:p>
          </p:txBody>
        </p:sp>
        <p:sp>
          <p:nvSpPr>
            <p:cNvPr id="8" name="Freeform 62"/>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9" name="Freeform 63"/>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0" name="Freeform 64"/>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1" name="Freeform 65"/>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2" name="Freeform 66"/>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3" name="Freeform 67"/>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4" name="Freeform 68"/>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5" name="Freeform 69"/>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6" name="Freeform 70"/>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7" name="Freeform 71"/>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8" name="Freeform 72"/>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9" name="Freeform 73"/>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20" name="Freeform 74"/>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21" name="Freeform 75"/>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grpSp>
      <p:sp>
        <p:nvSpPr>
          <p:cNvPr id="23" name="Rectangle 5"/>
          <p:cNvSpPr>
            <a:spLocks noChangeArrowheads="1"/>
          </p:cNvSpPr>
          <p:nvPr userDrawn="1"/>
        </p:nvSpPr>
        <p:spPr bwMode="ltGray">
          <a:xfrm>
            <a:off x="0" y="952500"/>
            <a:ext cx="9144000" cy="914400"/>
          </a:xfrm>
          <a:prstGeom prst="rect">
            <a:avLst/>
          </a:prstGeom>
          <a:solidFill>
            <a:srgbClr val="333333">
              <a:alpha val="62000"/>
            </a:srgbClr>
          </a:solidFill>
          <a:ln w="9525" algn="ctr">
            <a:noFill/>
            <a:miter lim="800000"/>
            <a:headEnd/>
            <a:tailEnd/>
          </a:ln>
          <a:effectLst/>
        </p:spPr>
        <p:txBody>
          <a:bodyPr wrap="none" anchor="ctr"/>
          <a:lstStyle/>
          <a:p>
            <a:pPr algn="ctr" eaLnBrk="0" hangingPunct="0">
              <a:defRPr/>
            </a:pPr>
            <a:endParaRPr lang="en-GB" dirty="0"/>
          </a:p>
        </p:txBody>
      </p:sp>
      <p:sp>
        <p:nvSpPr>
          <p:cNvPr id="24" name="Rectangle 6"/>
          <p:cNvSpPr>
            <a:spLocks noChangeArrowheads="1"/>
          </p:cNvSpPr>
          <p:nvPr userDrawn="1"/>
        </p:nvSpPr>
        <p:spPr bwMode="auto">
          <a:xfrm>
            <a:off x="8769350" y="6530975"/>
            <a:ext cx="325438" cy="230188"/>
          </a:xfrm>
          <a:prstGeom prst="rect">
            <a:avLst/>
          </a:prstGeom>
          <a:noFill/>
          <a:ln w="9525">
            <a:noFill/>
            <a:miter lim="800000"/>
            <a:headEnd/>
            <a:tailEnd/>
          </a:ln>
        </p:spPr>
        <p:txBody>
          <a:bodyPr wrap="none">
            <a:spAutoFit/>
          </a:bodyPr>
          <a:lstStyle>
            <a:lvl1pPr eaLnBrk="1" hangingPunct="1">
              <a:defRPr sz="900">
                <a:solidFill>
                  <a:srgbClr val="2C5BA1"/>
                </a:solidFill>
              </a:defRPr>
            </a:lvl1pPr>
          </a:lstStyle>
          <a:p>
            <a:pPr algn="ctr">
              <a:defRPr/>
            </a:pPr>
            <a:fld id="{E7B212B6-00AF-4622-98C4-6EE52E78819F}" type="slidenum">
              <a:rPr lang="en-US" smtClean="0">
                <a:solidFill>
                  <a:srgbClr val="415A9C"/>
                </a:solidFill>
                <a:latin typeface="Arial" charset="0"/>
              </a:rPr>
              <a:pPr algn="ctr">
                <a:defRPr/>
              </a:pPr>
              <a:t>‹#›</a:t>
            </a:fld>
            <a:endParaRPr lang="en-US" dirty="0" smtClean="0">
              <a:solidFill>
                <a:srgbClr val="415A9C"/>
              </a:solidFill>
              <a:latin typeface="Arial" charset="0"/>
            </a:endParaRPr>
          </a:p>
        </p:txBody>
      </p:sp>
      <p:sp>
        <p:nvSpPr>
          <p:cNvPr id="22" name="Title 1"/>
          <p:cNvSpPr>
            <a:spLocks noGrp="1"/>
          </p:cNvSpPr>
          <p:nvPr>
            <p:ph type="title"/>
          </p:nvPr>
        </p:nvSpPr>
        <p:spPr>
          <a:xfrm>
            <a:off x="258047" y="1134596"/>
            <a:ext cx="7607300" cy="550862"/>
          </a:xfrm>
          <a:prstGeom prst="rect">
            <a:avLst/>
          </a:prstGeom>
        </p:spPr>
        <p:txBody>
          <a:bodyPr/>
          <a:lstStyle>
            <a:lvl1pPr>
              <a:defRPr>
                <a:solidFill>
                  <a:schemeClr val="bg1"/>
                </a:solidFill>
              </a:defRPr>
            </a:lvl1pPr>
          </a:lstStyle>
          <a:p>
            <a:r>
              <a:rPr lang="en-US" smtClean="0"/>
              <a:t>Click to edit Master title style</a:t>
            </a:r>
            <a:endParaRPr lang="en-GB"/>
          </a:p>
        </p:txBody>
      </p:sp>
      <p:sp>
        <p:nvSpPr>
          <p:cNvPr id="26" name="Text Placeholder 25"/>
          <p:cNvSpPr>
            <a:spLocks noGrp="1"/>
          </p:cNvSpPr>
          <p:nvPr>
            <p:ph type="body" sz="quarter" idx="10"/>
          </p:nvPr>
        </p:nvSpPr>
        <p:spPr>
          <a:xfrm>
            <a:off x="468313" y="2074863"/>
            <a:ext cx="8248650" cy="43259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transition advClick="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4325" y="255588"/>
            <a:ext cx="2079625" cy="4792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25450" y="255588"/>
            <a:ext cx="6086475" cy="4792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79546B0-1A46-4437-B2D1-424CDEA63D9E}" type="slidenum">
              <a:rPr lang="en-GB"/>
              <a:pPr>
                <a:defRPr/>
              </a:pPr>
              <a:t>‹#›</a:t>
            </a:fld>
            <a:endParaRPr lang="en-GB"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25450" y="255588"/>
            <a:ext cx="8318500" cy="4792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8DCED66-D3F1-4B5F-AECB-9D3079CC8887}" type="slidenum">
              <a:rPr lang="en-GB"/>
              <a:pPr>
                <a:defRPr/>
              </a:pPr>
              <a:t>‹#›</a:t>
            </a:fld>
            <a:endParaRPr lang="en-GB"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ver page_1">
    <p:bg>
      <p:bgPr>
        <a:solidFill>
          <a:schemeClr val="bg1"/>
        </a:solid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gray">
          <a:xfrm>
            <a:off x="381000" y="381000"/>
            <a:ext cx="1079500" cy="968375"/>
            <a:chOff x="1352" y="681"/>
            <a:chExt cx="3519" cy="3153"/>
          </a:xfrm>
        </p:grpSpPr>
        <p:sp>
          <p:nvSpPr>
            <p:cNvPr id="71"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72"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8"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9"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80"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81"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2"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3"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4"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5"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grpSp>
        <p:nvGrpSpPr>
          <p:cNvPr id="4" name="Group 4"/>
          <p:cNvGrpSpPr>
            <a:grpSpLocks noChangeAspect="1"/>
          </p:cNvGrpSpPr>
          <p:nvPr/>
        </p:nvGrpSpPr>
        <p:grpSpPr bwMode="gray">
          <a:xfrm>
            <a:off x="381000" y="381000"/>
            <a:ext cx="1079500" cy="968375"/>
            <a:chOff x="1352" y="681"/>
            <a:chExt cx="3519" cy="3153"/>
          </a:xfrm>
        </p:grpSpPr>
        <p:sp>
          <p:nvSpPr>
            <p:cNvPr id="55"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56"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7"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8"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9"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0"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1"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2"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3"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4"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5"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6"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7"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8"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9"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28" name="Titel 1"/>
          <p:cNvSpPr>
            <a:spLocks noGrp="1"/>
          </p:cNvSpPr>
          <p:nvPr>
            <p:ph type="ctrTitle"/>
          </p:nvPr>
        </p:nvSpPr>
        <p:spPr>
          <a:xfrm>
            <a:off x="824400" y="1598293"/>
            <a:ext cx="8176725" cy="997196"/>
          </a:xfrm>
          <a:prstGeom prst="rect">
            <a:avLst/>
          </a:prstGeom>
        </p:spPr>
        <p:txBody>
          <a:bodyPr wrap="square" lIns="0" tIns="0" rIns="0" bIns="0" anchor="b" anchorCtr="0">
            <a:spAutoFit/>
          </a:bodyPr>
          <a:lstStyle>
            <a:lvl1pPr algn="l">
              <a:lnSpc>
                <a:spcPct val="90000"/>
              </a:lnSpc>
              <a:defRPr sz="3600" b="1"/>
            </a:lvl1pPr>
          </a:lstStyle>
          <a:p>
            <a:r>
              <a:rPr lang="en-US" noProof="0" smtClean="0"/>
              <a:t>Click to edit Master title style</a:t>
            </a:r>
            <a:endParaRPr lang="en-US" noProof="0" dirty="0"/>
          </a:p>
        </p:txBody>
      </p:sp>
      <p:sp>
        <p:nvSpPr>
          <p:cNvPr id="29" name="Untertitel 2"/>
          <p:cNvSpPr>
            <a:spLocks noGrp="1"/>
          </p:cNvSpPr>
          <p:nvPr>
            <p:ph type="subTitle" idx="1"/>
          </p:nvPr>
        </p:nvSpPr>
        <p:spPr>
          <a:xfrm>
            <a:off x="824400" y="2642400"/>
            <a:ext cx="8176725" cy="775597"/>
          </a:xfrm>
          <a:prstGeom prst="rect">
            <a:avLst/>
          </a:prstGeom>
        </p:spPr>
        <p:txBody>
          <a:bodyPr wrap="square" lIns="0" tIns="0" rIns="0" bIns="0">
            <a:sp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pic>
        <p:nvPicPr>
          <p:cNvPr id="72706" name="Picture 2" descr="Ipsos InnoQuest"/>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22"/>
          <p:cNvSpPr txBox="1">
            <a:spLocks noChangeArrowheads="1"/>
          </p:cNvSpPr>
          <p:nvPr/>
        </p:nvSpPr>
        <p:spPr bwMode="gray">
          <a:xfrm>
            <a:off x="2413000" y="6553200"/>
            <a:ext cx="43164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GB" sz="800" dirty="0" smtClean="0">
                <a:solidFill>
                  <a:srgbClr val="1F497D"/>
                </a:solidFill>
                <a:cs typeface="Arial" pitchFamily="34" charset="0"/>
              </a:rPr>
              <a:t>© 2012 Ipsos.  All rights reserved. Contains Ipsos' Confidential and Proprietary information and </a:t>
            </a:r>
            <a:br>
              <a:rPr lang="en-GB" sz="800" dirty="0" smtClean="0">
                <a:solidFill>
                  <a:srgbClr val="1F497D"/>
                </a:solidFill>
                <a:cs typeface="Arial" pitchFamily="34" charset="0"/>
              </a:rPr>
            </a:br>
            <a:r>
              <a:rPr lang="en-GB" sz="800" dirty="0" smtClean="0">
                <a:solidFill>
                  <a:srgbClr val="1F497D"/>
                </a:solidFill>
                <a:cs typeface="Arial" pitchFamily="34" charset="0"/>
              </a:rPr>
              <a:t>may not be disclosed or reproduced without the prior written consent of Ipsos.</a:t>
            </a:r>
            <a:endParaRPr lang="de-DE" dirty="0" smtClean="0">
              <a:solidFill>
                <a:srgbClr val="1F497D"/>
              </a:solidFill>
              <a:latin typeface="Arial" pitchFamily="34" charset="0"/>
              <a:cs typeface="Arial" pitchFamily="34" charset="0"/>
            </a:endParaRPr>
          </a:p>
        </p:txBody>
      </p:sp>
      <p:sp>
        <p:nvSpPr>
          <p:cNvPr id="3" name="Inhaltsplatzhalter 2"/>
          <p:cNvSpPr>
            <a:spLocks noGrp="1"/>
          </p:cNvSpPr>
          <p:nvPr>
            <p:ph sz="quarter" idx="10"/>
          </p:nvPr>
        </p:nvSpPr>
        <p:spPr>
          <a:xfrm>
            <a:off x="0" y="3960000"/>
            <a:ext cx="9144000" cy="2520000"/>
          </a:xfrm>
          <a:prstGeom prst="rect">
            <a:avLst/>
          </a:prstGeom>
          <a:solidFill>
            <a:schemeClr val="bg2"/>
          </a:solidFill>
        </p:spPr>
        <p:txBody>
          <a:bodyPr lIns="0" tIns="0" rIns="0" bIns="0" anchor="ctr"/>
          <a:lstStyle>
            <a:lvl1pPr marL="0" indent="0" algn="ctr">
              <a:buFontTx/>
              <a:buNone/>
              <a:defRPr/>
            </a:lvl1pPr>
          </a:lstStyle>
          <a:p>
            <a:pPr lvl="0"/>
            <a:r>
              <a:rPr lang="en-US" smtClean="0"/>
              <a:t>Click to edit Master text styles</a:t>
            </a:r>
          </a:p>
        </p:txBody>
      </p:sp>
    </p:spTree>
    <p:extLst>
      <p:ext uri="{BB962C8B-B14F-4D97-AF65-F5344CB8AC3E}">
        <p14:creationId xmlns:p14="http://schemas.microsoft.com/office/powerpoint/2010/main" val="3190636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ver page_2">
    <p:bg>
      <p:bgPr>
        <a:solidFill>
          <a:schemeClr val="bg1"/>
        </a:solid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gray">
          <a:xfrm>
            <a:off x="381000" y="381000"/>
            <a:ext cx="1079500" cy="968375"/>
            <a:chOff x="1352" y="681"/>
            <a:chExt cx="3519" cy="3153"/>
          </a:xfrm>
        </p:grpSpPr>
        <p:sp>
          <p:nvSpPr>
            <p:cNvPr id="71"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72"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8"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9"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80"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81"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2"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3"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4"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5"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grpSp>
        <p:nvGrpSpPr>
          <p:cNvPr id="3" name="Group 4"/>
          <p:cNvGrpSpPr>
            <a:grpSpLocks noChangeAspect="1"/>
          </p:cNvGrpSpPr>
          <p:nvPr/>
        </p:nvGrpSpPr>
        <p:grpSpPr bwMode="gray">
          <a:xfrm>
            <a:off x="381000" y="381000"/>
            <a:ext cx="1079500" cy="968375"/>
            <a:chOff x="1352" y="681"/>
            <a:chExt cx="3519" cy="3153"/>
          </a:xfrm>
        </p:grpSpPr>
        <p:sp>
          <p:nvSpPr>
            <p:cNvPr id="55"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56"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7"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8"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9"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0"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1"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2"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3"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4"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5"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6"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7"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8"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9"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28" name="Titel 1"/>
          <p:cNvSpPr>
            <a:spLocks noGrp="1"/>
          </p:cNvSpPr>
          <p:nvPr>
            <p:ph type="ctrTitle"/>
          </p:nvPr>
        </p:nvSpPr>
        <p:spPr>
          <a:xfrm>
            <a:off x="824400" y="2113200"/>
            <a:ext cx="3960000" cy="997196"/>
          </a:xfrm>
          <a:prstGeom prst="rect">
            <a:avLst/>
          </a:prstGeom>
        </p:spPr>
        <p:txBody>
          <a:bodyPr wrap="square" lIns="0" tIns="0" rIns="0" bIns="0" anchor="b" anchorCtr="0">
            <a:noAutofit/>
          </a:bodyPr>
          <a:lstStyle>
            <a:lvl1pPr algn="l">
              <a:lnSpc>
                <a:spcPct val="90000"/>
              </a:lnSpc>
              <a:defRPr sz="3600" b="1"/>
            </a:lvl1pPr>
          </a:lstStyle>
          <a:p>
            <a:r>
              <a:rPr lang="en-US" noProof="0" smtClean="0"/>
              <a:t>Click to edit Master title style</a:t>
            </a:r>
            <a:endParaRPr lang="en-US" noProof="0" dirty="0"/>
          </a:p>
        </p:txBody>
      </p:sp>
      <p:sp>
        <p:nvSpPr>
          <p:cNvPr id="29" name="Untertitel 2"/>
          <p:cNvSpPr>
            <a:spLocks noGrp="1"/>
          </p:cNvSpPr>
          <p:nvPr>
            <p:ph type="subTitle" idx="1"/>
          </p:nvPr>
        </p:nvSpPr>
        <p:spPr>
          <a:xfrm>
            <a:off x="824400" y="3171599"/>
            <a:ext cx="3780000" cy="1080000"/>
          </a:xfrm>
          <a:prstGeom prst="rect">
            <a:avLst/>
          </a:prstGeom>
        </p:spPr>
        <p:txBody>
          <a:bodyPr wrap="square" lIns="0" tIns="0" rIns="0" bIns="0">
            <a:noAutofit/>
          </a:bodyPr>
          <a:lstStyle>
            <a:lvl1pPr marL="0" indent="0" algn="l">
              <a:lnSpc>
                <a:spcPct val="90000"/>
              </a:lnSpc>
              <a:spcBef>
                <a:spcPts val="1000"/>
              </a:spcBef>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pic>
        <p:nvPicPr>
          <p:cNvPr id="72706" name="Picture 2" descr="Ipsos InnoQuest"/>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356800" y="377825"/>
            <a:ext cx="3657600" cy="538163"/>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22"/>
          <p:cNvSpPr txBox="1">
            <a:spLocks noChangeArrowheads="1"/>
          </p:cNvSpPr>
          <p:nvPr/>
        </p:nvSpPr>
        <p:spPr bwMode="gray">
          <a:xfrm>
            <a:off x="824400" y="6553200"/>
            <a:ext cx="43164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GB" sz="800" dirty="0" smtClean="0">
                <a:solidFill>
                  <a:srgbClr val="1F497D"/>
                </a:solidFill>
                <a:cs typeface="Arial" pitchFamily="34" charset="0"/>
              </a:rPr>
              <a:t>© 2012 Ipsos.  All rights reserved. Contains Ipsos' Confidential and Proprietary information </a:t>
            </a:r>
            <a:br>
              <a:rPr lang="en-GB" sz="800" dirty="0" smtClean="0">
                <a:solidFill>
                  <a:srgbClr val="1F497D"/>
                </a:solidFill>
                <a:cs typeface="Arial" pitchFamily="34" charset="0"/>
              </a:rPr>
            </a:br>
            <a:r>
              <a:rPr lang="en-GB" sz="800" dirty="0" smtClean="0">
                <a:solidFill>
                  <a:srgbClr val="1F497D"/>
                </a:solidFill>
                <a:cs typeface="Arial" pitchFamily="34" charset="0"/>
              </a:rPr>
              <a:t>and may not be disclosed or reproduced without the prior written consent of Ipsos.</a:t>
            </a:r>
            <a:endParaRPr lang="de-DE" dirty="0" smtClean="0">
              <a:solidFill>
                <a:srgbClr val="1F497D"/>
              </a:solidFill>
              <a:latin typeface="Arial" pitchFamily="34" charset="0"/>
              <a:cs typeface="Arial" pitchFamily="34" charset="0"/>
            </a:endParaRPr>
          </a:p>
        </p:txBody>
      </p:sp>
    </p:spTree>
    <p:extLst>
      <p:ext uri="{BB962C8B-B14F-4D97-AF65-F5344CB8AC3E}">
        <p14:creationId xmlns:p14="http://schemas.microsoft.com/office/powerpoint/2010/main" val="128355433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97200"/>
            <a:ext cx="816232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hasCustomPrompt="1"/>
          </p:nvPr>
        </p:nvSpPr>
        <p:spPr>
          <a:xfrm>
            <a:off x="352800" y="979200"/>
            <a:ext cx="774000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23291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en-US">
              <a:solidFill>
                <a:srgbClr val="1F497D"/>
              </a:solidFill>
            </a:endParaRPr>
          </a:p>
        </p:txBody>
      </p:sp>
      <p:grpSp>
        <p:nvGrpSpPr>
          <p:cNvPr id="4"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39" name="Freeform 34"/>
          <p:cNvSpPr>
            <a:spLocks/>
          </p:cNvSpPr>
          <p:nvPr/>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0" name="Freeform 35"/>
          <p:cNvSpPr>
            <a:spLocks/>
          </p:cNvSpPr>
          <p:nvPr/>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1" name="Freeform 36"/>
          <p:cNvSpPr>
            <a:spLocks/>
          </p:cNvSpPr>
          <p:nvPr/>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2" name="Freeform 37"/>
          <p:cNvSpPr>
            <a:spLocks/>
          </p:cNvSpPr>
          <p:nvPr/>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3" name="Freeform 38"/>
          <p:cNvSpPr>
            <a:spLocks/>
          </p:cNvSpPr>
          <p:nvPr/>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BCBEC0">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4"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lvl1pPr>
          </a:lstStyle>
          <a:p>
            <a:fld id="{DCC864A6-CB32-4E83-8B93-662A8EB444D1}" type="slidenum">
              <a:rPr lang="en-US" smtClean="0">
                <a:solidFill>
                  <a:srgbClr val="1F497D"/>
                </a:solidFill>
              </a:rPr>
              <a:pPr/>
              <a:t>‹#›</a:t>
            </a:fld>
            <a:endParaRPr lang="en-US">
              <a:solidFill>
                <a:srgbClr val="1F497D"/>
              </a:solidFill>
            </a:endParaRPr>
          </a:p>
        </p:txBody>
      </p:sp>
      <p:grpSp>
        <p:nvGrpSpPr>
          <p:cNvPr id="6" name="Group 4"/>
          <p:cNvGrpSpPr>
            <a:grpSpLocks noChangeAspect="1"/>
          </p:cNvGrpSpPr>
          <p:nvPr/>
        </p:nvGrpSpPr>
        <p:grpSpPr bwMode="gray">
          <a:xfrm>
            <a:off x="151200" y="151200"/>
            <a:ext cx="521705"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grpSp>
        <p:nvGrpSpPr>
          <p:cNvPr id="7" name="Gruppieren 48"/>
          <p:cNvGrpSpPr>
            <a:grpSpLocks noChangeAspect="1"/>
          </p:cNvGrpSpPr>
          <p:nvPr/>
        </p:nvGrpSpPr>
        <p:grpSpPr bwMode="black">
          <a:xfrm>
            <a:off x="6771600" y="6566400"/>
            <a:ext cx="1674035" cy="216000"/>
            <a:chOff x="-4759325" y="2224088"/>
            <a:chExt cx="18664237" cy="2408238"/>
          </a:xfrm>
          <a:solidFill>
            <a:srgbClr val="2F469C"/>
          </a:solidFill>
        </p:grpSpPr>
        <p:sp>
          <p:nvSpPr>
            <p:cNvPr id="50"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1"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2"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3"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4"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5"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6"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7"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8"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9"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60"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82"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83"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84"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304108113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Chapter">
    <p:bg>
      <p:bgPr>
        <a:solidFill>
          <a:schemeClr val="bg2"/>
        </a:solidFill>
        <a:effectLst/>
      </p:bgPr>
    </p:bg>
    <p:spTree>
      <p:nvGrpSpPr>
        <p:cNvPr id="1" name=""/>
        <p:cNvGrpSpPr/>
        <p:nvPr/>
      </p:nvGrpSpPr>
      <p:grpSpPr>
        <a:xfrm>
          <a:off x="0" y="0"/>
          <a:ext cx="0" cy="0"/>
          <a:chOff x="0" y="0"/>
          <a:chExt cx="0" cy="0"/>
        </a:xfrm>
      </p:grpSpPr>
      <p:sp>
        <p:nvSpPr>
          <p:cNvPr id="7" name="Freeform 2"/>
          <p:cNvSpPr>
            <a:spLocks/>
          </p:cNvSpPr>
          <p:nvPr/>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8" name="Freeform 3"/>
          <p:cNvSpPr>
            <a:spLocks/>
          </p:cNvSpPr>
          <p:nvPr/>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0" name="Freeform 5"/>
          <p:cNvSpPr>
            <a:spLocks/>
          </p:cNvSpPr>
          <p:nvPr/>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1" name="Freeform 6"/>
          <p:cNvSpPr>
            <a:spLocks/>
          </p:cNvSpPr>
          <p:nvPr/>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 name="Untertitel 2"/>
          <p:cNvSpPr>
            <a:spLocks noGrp="1"/>
          </p:cNvSpPr>
          <p:nvPr>
            <p:ph type="subTitle" idx="1"/>
          </p:nvPr>
        </p:nvSpPr>
        <p:spPr>
          <a:xfrm>
            <a:off x="4579200" y="4680000"/>
            <a:ext cx="4430833" cy="861774"/>
          </a:xfrm>
          <a:prstGeom prst="rect">
            <a:avLst/>
          </a:prstGeom>
        </p:spPr>
        <p:txBody>
          <a:bodyPr wrap="square" lIns="0" tIns="0" rIns="0" bIns="0">
            <a:spAutoFit/>
          </a:bodyPr>
          <a:lstStyle>
            <a:lvl1pPr marL="0" indent="0" algn="l">
              <a:lnSpc>
                <a:spcPct val="100000"/>
              </a:lnSpc>
              <a:spcBef>
                <a:spcPts val="800"/>
              </a:spcBef>
              <a:buNone/>
              <a:defRPr sz="2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690400" y="6566400"/>
            <a:ext cx="289438" cy="184666"/>
          </a:xfrm>
          <a:prstGeom prst="rect">
            <a:avLst/>
          </a:prstGeom>
        </p:spPr>
        <p:txBody>
          <a:bodyPr wrap="none" lIns="0" tIns="0" rIns="0" bIns="0" anchor="b" anchorCtr="0">
            <a:spAutoFit/>
          </a:bodyPr>
          <a:lstStyle>
            <a:lvl1pPr algn="r">
              <a:defRPr sz="1200" b="1">
                <a:solidFill>
                  <a:schemeClr val="bg1"/>
                </a:solidFill>
              </a:defRPr>
            </a:lvl1pPr>
          </a:lstStyle>
          <a:p>
            <a:fld id="{DCC864A6-CB32-4E83-8B93-662A8EB444D1}" type="slidenum">
              <a:rPr lang="en-US" smtClean="0">
                <a:solidFill>
                  <a:srgbClr val="FFFFFF"/>
                </a:solidFill>
              </a:rPr>
              <a:pPr/>
              <a:t>‹#›</a:t>
            </a:fld>
            <a:endParaRPr lang="en-US">
              <a:solidFill>
                <a:srgbClr val="FFFFFF"/>
              </a:solidFill>
            </a:endParaRPr>
          </a:p>
        </p:txBody>
      </p:sp>
      <p:grpSp>
        <p:nvGrpSpPr>
          <p:cNvPr id="4" name="Group 18"/>
          <p:cNvGrpSpPr>
            <a:grpSpLocks noChangeAspect="1"/>
          </p:cNvGrpSpPr>
          <p:nvPr/>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2" name="Titel 1"/>
          <p:cNvSpPr>
            <a:spLocks noGrp="1"/>
          </p:cNvSpPr>
          <p:nvPr>
            <p:ph type="ctrTitle"/>
          </p:nvPr>
        </p:nvSpPr>
        <p:spPr>
          <a:xfrm>
            <a:off x="141288" y="2935198"/>
            <a:ext cx="4419137" cy="997196"/>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grpSp>
        <p:nvGrpSpPr>
          <p:cNvPr id="5" name="Group 4"/>
          <p:cNvGrpSpPr>
            <a:grpSpLocks noChangeAspect="1"/>
          </p:cNvGrpSpPr>
          <p:nvPr/>
        </p:nvGrpSpPr>
        <p:grpSpPr bwMode="gray">
          <a:xfrm>
            <a:off x="151200" y="151200"/>
            <a:ext cx="521705" cy="468000"/>
            <a:chOff x="1352" y="681"/>
            <a:chExt cx="3519" cy="3153"/>
          </a:xfrm>
        </p:grpSpPr>
        <p:sp>
          <p:nvSpPr>
            <p:cNvPr id="50"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51"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2"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3"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4"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5"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6"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7"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8"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9"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0"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1"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2"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3"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4"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9" name="Line 4"/>
          <p:cNvSpPr>
            <a:spLocks noChangeShapeType="1"/>
          </p:cNvSpPr>
          <p:nvPr/>
        </p:nvSpPr>
        <p:spPr bwMode="auto">
          <a:xfrm flipH="1">
            <a:off x="4718050" y="2803525"/>
            <a:ext cx="2717800" cy="249238"/>
          </a:xfrm>
          <a:prstGeom prst="line">
            <a:avLst/>
          </a:prstGeom>
          <a:solidFill>
            <a:schemeClr val="bg1"/>
          </a:solidFill>
          <a:ln w="12700">
            <a:solidFill>
              <a:srgbClr val="FFFFFF">
                <a:alpha val="49804"/>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nvGrpSpPr>
          <p:cNvPr id="12" name="Gruppieren 73727"/>
          <p:cNvGrpSpPr>
            <a:grpSpLocks noChangeAspect="1"/>
          </p:cNvGrpSpPr>
          <p:nvPr/>
        </p:nvGrpSpPr>
        <p:grpSpPr bwMode="black">
          <a:xfrm>
            <a:off x="6771600" y="6566400"/>
            <a:ext cx="1674035" cy="216000"/>
            <a:chOff x="-4759325" y="2224088"/>
            <a:chExt cx="18664237" cy="2408238"/>
          </a:xfrm>
        </p:grpSpPr>
        <p:sp>
          <p:nvSpPr>
            <p:cNvPr id="34"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3"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5"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6"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7"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8"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9"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0"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1"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2"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3"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4"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5"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6"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980209161"/>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opic &amp; Result_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97200"/>
            <a:ext cx="816232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hasCustomPrompt="1"/>
          </p:nvPr>
        </p:nvSpPr>
        <p:spPr>
          <a:xfrm>
            <a:off x="1051200" y="982800"/>
            <a:ext cx="7959600" cy="5184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838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en-US">
              <a:solidFill>
                <a:srgbClr val="1F497D"/>
              </a:solidFill>
            </a:endParaRPr>
          </a:p>
        </p:txBody>
      </p:sp>
      <p:grpSp>
        <p:nvGrpSpPr>
          <p:cNvPr id="4"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44"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lvl1pPr>
          </a:lstStyle>
          <a:p>
            <a:fld id="{DCC864A6-CB32-4E83-8B93-662A8EB444D1}" type="slidenum">
              <a:rPr lang="en-US" smtClean="0">
                <a:solidFill>
                  <a:srgbClr val="1F497D"/>
                </a:solidFill>
              </a:rPr>
              <a:pPr/>
              <a:t>‹#›</a:t>
            </a:fld>
            <a:endParaRPr lang="en-US">
              <a:solidFill>
                <a:srgbClr val="1F497D"/>
              </a:solidFill>
            </a:endParaRPr>
          </a:p>
        </p:txBody>
      </p:sp>
      <p:grpSp>
        <p:nvGrpSpPr>
          <p:cNvPr id="6" name="Group 4"/>
          <p:cNvGrpSpPr>
            <a:grpSpLocks noChangeAspect="1"/>
          </p:cNvGrpSpPr>
          <p:nvPr/>
        </p:nvGrpSpPr>
        <p:grpSpPr bwMode="gray">
          <a:xfrm>
            <a:off x="151200" y="151200"/>
            <a:ext cx="521705"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49" name="Freeform 10"/>
          <p:cNvSpPr>
            <a:spLocks/>
          </p:cNvSpPr>
          <p:nvPr/>
        </p:nvSpPr>
        <p:spPr bwMode="auto">
          <a:xfrm>
            <a:off x="4572000" y="6296025"/>
            <a:ext cx="1169988" cy="561975"/>
          </a:xfrm>
          <a:custGeom>
            <a:avLst/>
            <a:gdLst>
              <a:gd name="T0" fmla="*/ 0 w 366"/>
              <a:gd name="T1" fmla="*/ 175 h 175"/>
              <a:gd name="T2" fmla="*/ 366 w 366"/>
              <a:gd name="T3" fmla="*/ 175 h 175"/>
              <a:gd name="T4" fmla="*/ 183 w 366"/>
              <a:gd name="T5" fmla="*/ 0 h 175"/>
              <a:gd name="T6" fmla="*/ 0 w 366"/>
              <a:gd name="T7" fmla="*/ 175 h 175"/>
            </a:gdLst>
            <a:ahLst/>
            <a:cxnLst>
              <a:cxn ang="0">
                <a:pos x="T0" y="T1"/>
              </a:cxn>
              <a:cxn ang="0">
                <a:pos x="T2" y="T3"/>
              </a:cxn>
              <a:cxn ang="0">
                <a:pos x="T4" y="T5"/>
              </a:cxn>
              <a:cxn ang="0">
                <a:pos x="T6" y="T7"/>
              </a:cxn>
            </a:cxnLst>
            <a:rect l="0" t="0" r="r" b="b"/>
            <a:pathLst>
              <a:path w="366" h="175">
                <a:moveTo>
                  <a:pt x="0" y="175"/>
                </a:moveTo>
                <a:cubicBezTo>
                  <a:pt x="366" y="175"/>
                  <a:pt x="366" y="175"/>
                  <a:pt x="366" y="175"/>
                </a:cubicBezTo>
                <a:cubicBezTo>
                  <a:pt x="362" y="78"/>
                  <a:pt x="282" y="0"/>
                  <a:pt x="183" y="0"/>
                </a:cubicBezTo>
                <a:cubicBezTo>
                  <a:pt x="84" y="0"/>
                  <a:pt x="4" y="78"/>
                  <a:pt x="0" y="175"/>
                </a:cubicBezTo>
                <a:close/>
              </a:path>
            </a:pathLst>
          </a:custGeom>
          <a:solidFill>
            <a:schemeClr val="bg2"/>
          </a:solidFill>
          <a:ln>
            <a:noFill/>
          </a:ln>
        </p:spPr>
        <p:txBody>
          <a:bodyPr/>
          <a:lstStyle/>
          <a:p>
            <a:endParaRPr lang="en-US">
              <a:solidFill>
                <a:srgbClr val="1F497D"/>
              </a:solidFill>
            </a:endParaRPr>
          </a:p>
        </p:txBody>
      </p:sp>
      <p:sp>
        <p:nvSpPr>
          <p:cNvPr id="50" name="Freeform 14"/>
          <p:cNvSpPr>
            <a:spLocks/>
          </p:cNvSpPr>
          <p:nvPr/>
        </p:nvSpPr>
        <p:spPr bwMode="auto">
          <a:xfrm>
            <a:off x="0" y="3725819"/>
            <a:ext cx="811213" cy="3132181"/>
          </a:xfrm>
          <a:custGeom>
            <a:avLst/>
            <a:gdLst>
              <a:gd name="T0" fmla="*/ 0 w 322"/>
              <a:gd name="T1" fmla="*/ 0 h 1016"/>
              <a:gd name="T2" fmla="*/ 0 w 322"/>
              <a:gd name="T3" fmla="*/ 1016 h 1016"/>
              <a:gd name="T4" fmla="*/ 140 w 322"/>
              <a:gd name="T5" fmla="*/ 1016 h 1016"/>
              <a:gd name="T6" fmla="*/ 322 w 322"/>
              <a:gd name="T7" fmla="*/ 564 h 1016"/>
              <a:gd name="T8" fmla="*/ 0 w 322"/>
              <a:gd name="T9" fmla="*/ 0 h 1016"/>
            </a:gdLst>
            <a:ahLst/>
            <a:cxnLst>
              <a:cxn ang="0">
                <a:pos x="T0" y="T1"/>
              </a:cxn>
              <a:cxn ang="0">
                <a:pos x="T2" y="T3"/>
              </a:cxn>
              <a:cxn ang="0">
                <a:pos x="T4" y="T5"/>
              </a:cxn>
              <a:cxn ang="0">
                <a:pos x="T6" y="T7"/>
              </a:cxn>
              <a:cxn ang="0">
                <a:pos x="T8" y="T9"/>
              </a:cxn>
            </a:cxnLst>
            <a:rect l="0" t="0" r="r" b="b"/>
            <a:pathLst>
              <a:path w="322" h="1016">
                <a:moveTo>
                  <a:pt x="0" y="0"/>
                </a:moveTo>
                <a:cubicBezTo>
                  <a:pt x="0" y="1016"/>
                  <a:pt x="0" y="1016"/>
                  <a:pt x="0" y="1016"/>
                </a:cubicBezTo>
                <a:cubicBezTo>
                  <a:pt x="140" y="1016"/>
                  <a:pt x="140" y="1016"/>
                  <a:pt x="140" y="1016"/>
                </a:cubicBezTo>
                <a:cubicBezTo>
                  <a:pt x="253" y="899"/>
                  <a:pt x="322" y="739"/>
                  <a:pt x="322" y="564"/>
                </a:cubicBezTo>
                <a:cubicBezTo>
                  <a:pt x="322" y="324"/>
                  <a:pt x="193" y="114"/>
                  <a:pt x="0" y="0"/>
                </a:cubicBezTo>
                <a:close/>
              </a:path>
            </a:pathLst>
          </a:custGeom>
          <a:solidFill>
            <a:schemeClr val="bg2"/>
          </a:solidFill>
          <a:ln>
            <a:noFill/>
          </a:ln>
        </p:spPr>
        <p:txBody>
          <a:bodyPr/>
          <a:lstStyle/>
          <a:p>
            <a:endParaRPr lang="en-US">
              <a:solidFill>
                <a:srgbClr val="1F497D"/>
              </a:solidFill>
            </a:endParaRPr>
          </a:p>
        </p:txBody>
      </p:sp>
      <p:sp>
        <p:nvSpPr>
          <p:cNvPr id="51" name="Freihandform 50"/>
          <p:cNvSpPr/>
          <p:nvPr/>
        </p:nvSpPr>
        <p:spPr bwMode="ltGray">
          <a:xfrm>
            <a:off x="388189" y="8626"/>
            <a:ext cx="2104845" cy="4097548"/>
          </a:xfrm>
          <a:custGeom>
            <a:avLst/>
            <a:gdLst>
              <a:gd name="connsiteX0" fmla="*/ 0 w 2717320"/>
              <a:gd name="connsiteY0" fmla="*/ 4097548 h 4097548"/>
              <a:gd name="connsiteX1" fmla="*/ 543464 w 2717320"/>
              <a:gd name="connsiteY1" fmla="*/ 1673525 h 4097548"/>
              <a:gd name="connsiteX2" fmla="*/ 2717320 w 2717320"/>
              <a:gd name="connsiteY2" fmla="*/ 0 h 4097548"/>
              <a:gd name="connsiteX3" fmla="*/ 2717320 w 2717320"/>
              <a:gd name="connsiteY3" fmla="*/ 0 h 4097548"/>
              <a:gd name="connsiteX0" fmla="*/ 0 w 2717320"/>
              <a:gd name="connsiteY0" fmla="*/ 4097548 h 4097548"/>
              <a:gd name="connsiteX1" fmla="*/ 724619 w 2717320"/>
              <a:gd name="connsiteY1" fmla="*/ 1639019 h 4097548"/>
              <a:gd name="connsiteX2" fmla="*/ 2717320 w 2717320"/>
              <a:gd name="connsiteY2" fmla="*/ 0 h 4097548"/>
              <a:gd name="connsiteX3" fmla="*/ 2717320 w 2717320"/>
              <a:gd name="connsiteY3" fmla="*/ 0 h 4097548"/>
              <a:gd name="connsiteX0" fmla="*/ 0 w 2717320"/>
              <a:gd name="connsiteY0" fmla="*/ 4097548 h 4097548"/>
              <a:gd name="connsiteX1" fmla="*/ 869393 w 2717320"/>
              <a:gd name="connsiteY1" fmla="*/ 1708030 h 4097548"/>
              <a:gd name="connsiteX2" fmla="*/ 2717320 w 2717320"/>
              <a:gd name="connsiteY2" fmla="*/ 0 h 4097548"/>
              <a:gd name="connsiteX3" fmla="*/ 2717320 w 2717320"/>
              <a:gd name="connsiteY3" fmla="*/ 0 h 4097548"/>
            </a:gdLst>
            <a:ahLst/>
            <a:cxnLst>
              <a:cxn ang="0">
                <a:pos x="connsiteX0" y="connsiteY0"/>
              </a:cxn>
              <a:cxn ang="0">
                <a:pos x="connsiteX1" y="connsiteY1"/>
              </a:cxn>
              <a:cxn ang="0">
                <a:pos x="connsiteX2" y="connsiteY2"/>
              </a:cxn>
              <a:cxn ang="0">
                <a:pos x="connsiteX3" y="connsiteY3"/>
              </a:cxn>
            </a:cxnLst>
            <a:rect l="l" t="t" r="r" b="b"/>
            <a:pathLst>
              <a:path w="2717320" h="4097548">
                <a:moveTo>
                  <a:pt x="0" y="4097548"/>
                </a:moveTo>
                <a:cubicBezTo>
                  <a:pt x="45288" y="3226999"/>
                  <a:pt x="416506" y="2390955"/>
                  <a:pt x="869393" y="1708030"/>
                </a:cubicBezTo>
                <a:cubicBezTo>
                  <a:pt x="1322280" y="1025105"/>
                  <a:pt x="2409332" y="284672"/>
                  <a:pt x="2717320" y="0"/>
                </a:cubicBezTo>
                <a:lnTo>
                  <a:pt x="2717320" y="0"/>
                </a:lnTo>
              </a:path>
            </a:pathLst>
          </a:custGeom>
          <a:noFill/>
          <a:ln w="12700">
            <a:solidFill>
              <a:srgbClr val="BCBE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 name="Gruppieren 41"/>
          <p:cNvGrpSpPr>
            <a:grpSpLocks noChangeAspect="1"/>
          </p:cNvGrpSpPr>
          <p:nvPr/>
        </p:nvGrpSpPr>
        <p:grpSpPr bwMode="black">
          <a:xfrm>
            <a:off x="6771600" y="6566400"/>
            <a:ext cx="1674035" cy="216000"/>
            <a:chOff x="-4759325" y="2224088"/>
            <a:chExt cx="18664237" cy="2408238"/>
          </a:xfrm>
          <a:solidFill>
            <a:srgbClr val="2F469C"/>
          </a:solidFill>
        </p:grpSpPr>
        <p:sp>
          <p:nvSpPr>
            <p:cNvPr id="43"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5"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6"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7"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8"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2"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3"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4"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5"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6"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7"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8"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9"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60"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150153736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White plai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800" y="97200"/>
            <a:ext cx="816232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en-US">
              <a:solidFill>
                <a:srgbClr val="1F497D"/>
              </a:solidFill>
            </a:endParaRPr>
          </a:p>
        </p:txBody>
      </p:sp>
      <p:grpSp>
        <p:nvGrpSpPr>
          <p:cNvPr id="4"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44"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lvl1pPr>
          </a:lstStyle>
          <a:p>
            <a:fld id="{DCC864A6-CB32-4E83-8B93-662A8EB444D1}" type="slidenum">
              <a:rPr lang="en-US" smtClean="0">
                <a:solidFill>
                  <a:srgbClr val="1F497D"/>
                </a:solidFill>
              </a:rPr>
              <a:pPr/>
              <a:t>‹#›</a:t>
            </a:fld>
            <a:endParaRPr lang="en-US">
              <a:solidFill>
                <a:srgbClr val="1F497D"/>
              </a:solidFill>
            </a:endParaRPr>
          </a:p>
        </p:txBody>
      </p:sp>
      <p:grpSp>
        <p:nvGrpSpPr>
          <p:cNvPr id="6" name="Group 4"/>
          <p:cNvGrpSpPr>
            <a:grpSpLocks noChangeAspect="1"/>
          </p:cNvGrpSpPr>
          <p:nvPr/>
        </p:nvGrpSpPr>
        <p:grpSpPr bwMode="gray">
          <a:xfrm>
            <a:off x="151200" y="151200"/>
            <a:ext cx="521705"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grpSp>
        <p:nvGrpSpPr>
          <p:cNvPr id="7" name="Gruppieren 38"/>
          <p:cNvGrpSpPr>
            <a:grpSpLocks noChangeAspect="1"/>
          </p:cNvGrpSpPr>
          <p:nvPr/>
        </p:nvGrpSpPr>
        <p:grpSpPr bwMode="black">
          <a:xfrm>
            <a:off x="6771600" y="6566400"/>
            <a:ext cx="1674035" cy="216000"/>
            <a:chOff x="-4759325" y="2224088"/>
            <a:chExt cx="18664237" cy="2408238"/>
          </a:xfrm>
          <a:solidFill>
            <a:srgbClr val="2F469C"/>
          </a:solidFill>
        </p:grpSpPr>
        <p:sp>
          <p:nvSpPr>
            <p:cNvPr id="40"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1"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2"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3"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5"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6"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7"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8"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9"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0"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1"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2"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3"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4"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350113969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lored plain &amp; Image">
    <p:bg>
      <p:bgPr>
        <a:solidFill>
          <a:schemeClr val="bg2"/>
        </a:solidFill>
        <a:effectLst/>
      </p:bgPr>
    </p:bg>
    <p:spTree>
      <p:nvGrpSpPr>
        <p:cNvPr id="1" name=""/>
        <p:cNvGrpSpPr/>
        <p:nvPr/>
      </p:nvGrpSpPr>
      <p:grpSpPr>
        <a:xfrm>
          <a:off x="0" y="0"/>
          <a:ext cx="0" cy="0"/>
          <a:chOff x="0" y="0"/>
          <a:chExt cx="0" cy="0"/>
        </a:xfrm>
      </p:grpSpPr>
      <p:grpSp>
        <p:nvGrpSpPr>
          <p:cNvPr id="2" name="Group 18"/>
          <p:cNvGrpSpPr>
            <a:grpSpLocks noChangeAspect="1"/>
          </p:cNvGrpSpPr>
          <p:nvPr/>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45" name="Titel 1"/>
          <p:cNvSpPr>
            <a:spLocks noGrp="1"/>
          </p:cNvSpPr>
          <p:nvPr>
            <p:ph type="title" hasCustomPrompt="1"/>
          </p:nvPr>
        </p:nvSpPr>
        <p:spPr>
          <a:xfrm>
            <a:off x="838800" y="97200"/>
            <a:ext cx="8162325" cy="612000"/>
          </a:xfrm>
          <a:prstGeom prst="rect">
            <a:avLst/>
          </a:prstGeom>
        </p:spPr>
        <p:txBody>
          <a:bodyPr wrap="square" lIns="0" tIns="0" rIns="0" bIns="0" anchor="ctr" anchorCtr="0">
            <a:noAutofit/>
          </a:bodyPr>
          <a:lstStyle>
            <a:lvl1pPr algn="l">
              <a:lnSpc>
                <a:spcPct val="90000"/>
              </a:lnSpc>
              <a:defRPr sz="2000" b="1">
                <a:solidFill>
                  <a:schemeClr val="bg1"/>
                </a:solidFill>
                <a:latin typeface="+mn-lt"/>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grpSp>
        <p:nvGrpSpPr>
          <p:cNvPr id="3" name="Group 4"/>
          <p:cNvGrpSpPr>
            <a:grpSpLocks noChangeAspect="1"/>
          </p:cNvGrpSpPr>
          <p:nvPr/>
        </p:nvGrpSpPr>
        <p:grpSpPr bwMode="gray">
          <a:xfrm>
            <a:off x="151200" y="151200"/>
            <a:ext cx="521705" cy="468000"/>
            <a:chOff x="1352" y="681"/>
            <a:chExt cx="3519" cy="3153"/>
          </a:xfrm>
        </p:grpSpPr>
        <p:sp>
          <p:nvSpPr>
            <p:cNvPr id="68"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69"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0"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1"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2"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3"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4"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5"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6"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7"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78"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79"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0"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1"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82"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8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84"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bg1"/>
                </a:solidFill>
                <a:latin typeface="+mn-lt"/>
              </a:defRPr>
            </a:lvl1pPr>
          </a:lstStyle>
          <a:p>
            <a:endParaRPr lang="en-US">
              <a:solidFill>
                <a:srgbClr val="FFFFFF"/>
              </a:solidFill>
            </a:endParaRPr>
          </a:p>
        </p:txBody>
      </p:sp>
      <p:sp>
        <p:nvSpPr>
          <p:cNvPr id="85"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DCC864A6-CB32-4E83-8B93-662A8EB444D1}" type="slidenum">
              <a:rPr lang="en-US" smtClean="0">
                <a:solidFill>
                  <a:srgbClr val="FFFFFF"/>
                </a:solidFill>
              </a:rPr>
              <a:pPr/>
              <a:t>‹#›</a:t>
            </a:fld>
            <a:endParaRPr lang="en-US">
              <a:solidFill>
                <a:srgbClr val="FFFFFF"/>
              </a:solidFill>
            </a:endParaRPr>
          </a:p>
        </p:txBody>
      </p:sp>
      <p:grpSp>
        <p:nvGrpSpPr>
          <p:cNvPr id="4" name="Gruppieren 47"/>
          <p:cNvGrpSpPr>
            <a:grpSpLocks noChangeAspect="1"/>
          </p:cNvGrpSpPr>
          <p:nvPr/>
        </p:nvGrpSpPr>
        <p:grpSpPr bwMode="black">
          <a:xfrm>
            <a:off x="6771600" y="6566400"/>
            <a:ext cx="1674035" cy="216000"/>
            <a:chOff x="-4759325" y="2224088"/>
            <a:chExt cx="18664237" cy="2408238"/>
          </a:xfrm>
        </p:grpSpPr>
        <p:sp>
          <p:nvSpPr>
            <p:cNvPr id="49"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0"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1"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2"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3"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4"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5"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6"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7"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8"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59"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60"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61"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86"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1879359210"/>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amp; Contact">
    <p:bg>
      <p:bgPr>
        <a:solidFill>
          <a:schemeClr val="bg2"/>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7" name="Titel 1"/>
          <p:cNvSpPr>
            <a:spLocks noGrp="1"/>
          </p:cNvSpPr>
          <p:nvPr>
            <p:ph type="title" hasCustomPrompt="1"/>
          </p:nvPr>
        </p:nvSpPr>
        <p:spPr>
          <a:xfrm>
            <a:off x="838800" y="97200"/>
            <a:ext cx="8162325" cy="612000"/>
          </a:xfrm>
          <a:prstGeom prst="rect">
            <a:avLst/>
          </a:prstGeom>
        </p:spPr>
        <p:txBody>
          <a:bodyPr wrap="square" lIns="0" tIns="0" rIns="0" bIns="0" anchor="ctr" anchorCtr="0">
            <a:noAutofit/>
          </a:bodyPr>
          <a:lstStyle>
            <a:lvl1pPr algn="l">
              <a:lnSpc>
                <a:spcPct val="90000"/>
              </a:lnSpc>
              <a:defRPr sz="2000" b="1">
                <a:solidFill>
                  <a:schemeClr val="bg1"/>
                </a:solidFill>
                <a:latin typeface="+mn-lt"/>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grpSp>
        <p:nvGrpSpPr>
          <p:cNvPr id="2" name="Group 4"/>
          <p:cNvGrpSpPr>
            <a:grpSpLocks noChangeAspect="1"/>
          </p:cNvGrpSpPr>
          <p:nvPr/>
        </p:nvGrpSpPr>
        <p:grpSpPr bwMode="gray">
          <a:xfrm>
            <a:off x="151200" y="151200"/>
            <a:ext cx="521705" cy="468000"/>
            <a:chOff x="1352" y="681"/>
            <a:chExt cx="3519" cy="3153"/>
          </a:xfrm>
        </p:grpSpPr>
        <p:sp>
          <p:nvSpPr>
            <p:cNvPr id="4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4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4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5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5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63" name="Fußzeilenplatzhalter 4"/>
          <p:cNvSpPr>
            <a:spLocks noGrp="1"/>
          </p:cNvSpPr>
          <p:nvPr>
            <p:ph type="ftr" sz="quarter" idx="11"/>
          </p:nvPr>
        </p:nvSpPr>
        <p:spPr>
          <a:xfrm>
            <a:off x="365124" y="6566400"/>
            <a:ext cx="324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en-US">
              <a:solidFill>
                <a:srgbClr val="FFFFFF"/>
              </a:solidFill>
            </a:endParaRPr>
          </a:p>
        </p:txBody>
      </p:sp>
      <p:sp>
        <p:nvSpPr>
          <p:cNvPr id="64"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DCC864A6-CB32-4E83-8B93-662A8EB444D1}" type="slidenum">
              <a:rPr lang="en-US" smtClean="0">
                <a:solidFill>
                  <a:srgbClr val="FFFFFF"/>
                </a:solidFill>
              </a:rPr>
              <a:pPr/>
              <a:t>‹#›</a:t>
            </a:fld>
            <a:endParaRPr lang="en-US">
              <a:solidFill>
                <a:srgbClr val="FFFFFF"/>
              </a:solidFill>
            </a:endParaRPr>
          </a:p>
        </p:txBody>
      </p:sp>
      <p:sp>
        <p:nvSpPr>
          <p:cNvPr id="25" name="Inhaltsplatzhalter 2"/>
          <p:cNvSpPr>
            <a:spLocks noGrp="1"/>
          </p:cNvSpPr>
          <p:nvPr>
            <p:ph idx="1" hasCustomPrompt="1"/>
          </p:nvPr>
        </p:nvSpPr>
        <p:spPr>
          <a:xfrm>
            <a:off x="352800" y="982800"/>
            <a:ext cx="7733925" cy="414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Tree>
    <p:extLst>
      <p:ext uri="{BB962C8B-B14F-4D97-AF65-F5344CB8AC3E}">
        <p14:creationId xmlns:p14="http://schemas.microsoft.com/office/powerpoint/2010/main" val="32458155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mage-left_Blue-background">
    <p:bg>
      <p:bgPr>
        <a:solidFill>
          <a:srgbClr val="677BB0"/>
        </a:solidFill>
        <a:effectLst/>
      </p:bgPr>
    </p:bg>
    <p:spTree>
      <p:nvGrpSpPr>
        <p:cNvPr id="1" name=""/>
        <p:cNvGrpSpPr/>
        <p:nvPr/>
      </p:nvGrpSpPr>
      <p:grpSpPr>
        <a:xfrm>
          <a:off x="0" y="0"/>
          <a:ext cx="0" cy="0"/>
          <a:chOff x="0" y="0"/>
          <a:chExt cx="0" cy="0"/>
        </a:xfrm>
      </p:grpSpPr>
      <p:sp>
        <p:nvSpPr>
          <p:cNvPr id="4" name="Text Box 76"/>
          <p:cNvSpPr txBox="1">
            <a:spLocks noChangeArrowheads="1"/>
          </p:cNvSpPr>
          <p:nvPr userDrawn="1"/>
        </p:nvSpPr>
        <p:spPr bwMode="gray">
          <a:xfrm rot="10800000">
            <a:off x="8766175" y="4727575"/>
            <a:ext cx="377825" cy="1979613"/>
          </a:xfrm>
          <a:prstGeom prst="rect">
            <a:avLst/>
          </a:prstGeom>
          <a:noFill/>
          <a:ln w="9525" algn="ctr">
            <a:noFill/>
            <a:miter lim="800000"/>
            <a:headEnd/>
            <a:tailEnd/>
          </a:ln>
          <a:effectLst/>
        </p:spPr>
        <p:txBody>
          <a:bodyPr vert="eaVert" lIns="90000" tIns="46800" rIns="90000" bIns="36000"/>
          <a:lstStyle/>
          <a:p>
            <a:pPr algn="ctr">
              <a:spcBef>
                <a:spcPct val="50000"/>
              </a:spcBef>
              <a:defRPr/>
            </a:pPr>
            <a:r>
              <a:rPr lang="en-GB" sz="800" dirty="0">
                <a:ln w="3175">
                  <a:noFill/>
                </a:ln>
                <a:solidFill>
                  <a:srgbClr val="415A9C"/>
                </a:solidFill>
              </a:rPr>
              <a:t>© 2011 Ipsos</a:t>
            </a:r>
            <a:endParaRPr lang="fr-FR" sz="800" dirty="0">
              <a:ln w="3175">
                <a:noFill/>
              </a:ln>
              <a:solidFill>
                <a:srgbClr val="415A9C"/>
              </a:solidFill>
            </a:endParaRPr>
          </a:p>
        </p:txBody>
      </p:sp>
      <p:sp useBgFill="1">
        <p:nvSpPr>
          <p:cNvPr id="5" name="TextBox 4"/>
          <p:cNvSpPr txBox="1"/>
          <p:nvPr userDrawn="1"/>
        </p:nvSpPr>
        <p:spPr>
          <a:xfrm>
            <a:off x="7077075" y="6454775"/>
            <a:ext cx="2066925" cy="400050"/>
          </a:xfrm>
          <a:prstGeom prst="rect">
            <a:avLst/>
          </a:prstGeom>
        </p:spPr>
        <p:txBody>
          <a:bodyPr bIns="108000">
            <a:spAutoFit/>
          </a:bodyPr>
          <a:lstStyle/>
          <a:p>
            <a:pPr eaLnBrk="0" hangingPunct="0">
              <a:defRPr/>
            </a:pPr>
            <a:r>
              <a:rPr lang="en-GB" sz="1600" dirty="0">
                <a:solidFill>
                  <a:srgbClr val="415A9C"/>
                </a:solidFill>
                <a:latin typeface="ShannonBold" pitchFamily="2" charset="0"/>
              </a:rPr>
              <a:t>Ipsos Marketing</a:t>
            </a:r>
          </a:p>
        </p:txBody>
      </p:sp>
      <p:pic>
        <p:nvPicPr>
          <p:cNvPr id="6" name="Picture 3" descr="Page-26-image"/>
          <p:cNvPicPr>
            <a:picLocks noChangeAspect="1" noChangeArrowheads="1"/>
          </p:cNvPicPr>
          <p:nvPr userDrawn="1"/>
        </p:nvPicPr>
        <p:blipFill>
          <a:blip r:embed="rId2" cstate="print"/>
          <a:srcRect/>
          <a:stretch>
            <a:fillRect/>
          </a:stretch>
        </p:blipFill>
        <p:spPr bwMode="auto">
          <a:xfrm>
            <a:off x="0" y="1588"/>
            <a:ext cx="4570413" cy="6856412"/>
          </a:xfrm>
          <a:prstGeom prst="rect">
            <a:avLst/>
          </a:prstGeom>
          <a:noFill/>
          <a:ln w="9525">
            <a:noFill/>
            <a:miter lim="800000"/>
            <a:headEnd/>
            <a:tailEnd/>
          </a:ln>
        </p:spPr>
      </p:pic>
      <p:grpSp>
        <p:nvGrpSpPr>
          <p:cNvPr id="2" name="Group 60"/>
          <p:cNvGrpSpPr>
            <a:grpSpLocks noChangeAspect="1"/>
          </p:cNvGrpSpPr>
          <p:nvPr userDrawn="1"/>
        </p:nvGrpSpPr>
        <p:grpSpPr bwMode="auto">
          <a:xfrm>
            <a:off x="228600" y="123825"/>
            <a:ext cx="695325" cy="638175"/>
            <a:chOff x="1020" y="346"/>
            <a:chExt cx="4114" cy="3756"/>
          </a:xfrm>
        </p:grpSpPr>
        <p:sp>
          <p:nvSpPr>
            <p:cNvPr id="8" name="Freeform 61"/>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sz="1800" dirty="0">
                <a:solidFill>
                  <a:schemeClr val="tx1"/>
                </a:solidFill>
                <a:latin typeface="Arial" charset="0"/>
              </a:endParaRPr>
            </a:p>
          </p:txBody>
        </p:sp>
        <p:sp>
          <p:nvSpPr>
            <p:cNvPr id="9" name="Freeform 62"/>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0" name="Freeform 63"/>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1" name="Freeform 64"/>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2" name="Freeform 65"/>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3" name="Freeform 66"/>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4" name="Freeform 67"/>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5" name="Freeform 68"/>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6" name="Freeform 69"/>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7" name="Freeform 70"/>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sz="1800" dirty="0">
                <a:solidFill>
                  <a:schemeClr val="tx1"/>
                </a:solidFill>
                <a:latin typeface="Arial" charset="0"/>
              </a:endParaRPr>
            </a:p>
          </p:txBody>
        </p:sp>
        <p:sp>
          <p:nvSpPr>
            <p:cNvPr id="18" name="Freeform 71"/>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19" name="Freeform 72"/>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20" name="Freeform 73"/>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21" name="Freeform 74"/>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sp>
          <p:nvSpPr>
            <p:cNvPr id="23" name="Freeform 75"/>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sz="1800" dirty="0">
                <a:solidFill>
                  <a:schemeClr val="tx1"/>
                </a:solidFill>
                <a:latin typeface="Arial" charset="0"/>
              </a:endParaRPr>
            </a:p>
          </p:txBody>
        </p:sp>
      </p:grpSp>
      <p:sp>
        <p:nvSpPr>
          <p:cNvPr id="24" name="Rectangle 5"/>
          <p:cNvSpPr>
            <a:spLocks noChangeArrowheads="1"/>
          </p:cNvSpPr>
          <p:nvPr userDrawn="1"/>
        </p:nvSpPr>
        <p:spPr bwMode="ltGray">
          <a:xfrm>
            <a:off x="0" y="952500"/>
            <a:ext cx="9144000" cy="914400"/>
          </a:xfrm>
          <a:prstGeom prst="rect">
            <a:avLst/>
          </a:prstGeom>
          <a:solidFill>
            <a:srgbClr val="333333">
              <a:alpha val="62000"/>
            </a:srgbClr>
          </a:solidFill>
          <a:ln w="9525" algn="ctr">
            <a:noFill/>
            <a:miter lim="800000"/>
            <a:headEnd/>
            <a:tailEnd/>
          </a:ln>
          <a:effectLst/>
        </p:spPr>
        <p:txBody>
          <a:bodyPr wrap="none" anchor="ctr"/>
          <a:lstStyle/>
          <a:p>
            <a:pPr algn="ctr" eaLnBrk="0" hangingPunct="0">
              <a:defRPr/>
            </a:pPr>
            <a:endParaRPr lang="en-GB" dirty="0"/>
          </a:p>
        </p:txBody>
      </p:sp>
      <p:sp>
        <p:nvSpPr>
          <p:cNvPr id="25" name="Rectangle 6"/>
          <p:cNvSpPr>
            <a:spLocks noChangeArrowheads="1"/>
          </p:cNvSpPr>
          <p:nvPr userDrawn="1"/>
        </p:nvSpPr>
        <p:spPr bwMode="auto">
          <a:xfrm>
            <a:off x="8769350" y="6530975"/>
            <a:ext cx="325438" cy="230188"/>
          </a:xfrm>
          <a:prstGeom prst="rect">
            <a:avLst/>
          </a:prstGeom>
          <a:noFill/>
          <a:ln w="9525">
            <a:noFill/>
            <a:miter lim="800000"/>
            <a:headEnd/>
            <a:tailEnd/>
          </a:ln>
        </p:spPr>
        <p:txBody>
          <a:bodyPr wrap="none">
            <a:spAutoFit/>
          </a:bodyPr>
          <a:lstStyle>
            <a:lvl1pPr eaLnBrk="1" hangingPunct="1">
              <a:defRPr sz="900">
                <a:solidFill>
                  <a:srgbClr val="2C5BA1"/>
                </a:solidFill>
              </a:defRPr>
            </a:lvl1pPr>
          </a:lstStyle>
          <a:p>
            <a:pPr algn="ctr">
              <a:defRPr/>
            </a:pPr>
            <a:fld id="{22EE6E69-DA99-4415-8660-D0766BA6A5D9}" type="slidenum">
              <a:rPr lang="en-US" smtClean="0">
                <a:solidFill>
                  <a:srgbClr val="415A9C"/>
                </a:solidFill>
                <a:latin typeface="Arial" charset="0"/>
              </a:rPr>
              <a:pPr algn="ctr">
                <a:defRPr/>
              </a:pPr>
              <a:t>‹#›</a:t>
            </a:fld>
            <a:endParaRPr lang="en-US" dirty="0" smtClean="0">
              <a:solidFill>
                <a:srgbClr val="415A9C"/>
              </a:solidFill>
              <a:latin typeface="Arial" charset="0"/>
            </a:endParaRPr>
          </a:p>
        </p:txBody>
      </p:sp>
      <p:sp>
        <p:nvSpPr>
          <p:cNvPr id="22" name="Title 1"/>
          <p:cNvSpPr>
            <a:spLocks noGrp="1"/>
          </p:cNvSpPr>
          <p:nvPr>
            <p:ph type="title"/>
          </p:nvPr>
        </p:nvSpPr>
        <p:spPr>
          <a:xfrm>
            <a:off x="4719825" y="1134596"/>
            <a:ext cx="4028888" cy="550862"/>
          </a:xfrm>
          <a:prstGeom prst="rect">
            <a:avLst/>
          </a:prstGeom>
        </p:spPr>
        <p:txBody>
          <a:bodyPr/>
          <a:lstStyle>
            <a:lvl1pPr>
              <a:defRPr>
                <a:solidFill>
                  <a:schemeClr val="bg1"/>
                </a:solidFill>
              </a:defRPr>
            </a:lvl1pPr>
          </a:lstStyle>
          <a:p>
            <a:r>
              <a:rPr lang="en-US" smtClean="0"/>
              <a:t>Click to edit Master title style</a:t>
            </a:r>
            <a:endParaRPr lang="en-GB" dirty="0"/>
          </a:p>
        </p:txBody>
      </p:sp>
      <p:sp>
        <p:nvSpPr>
          <p:cNvPr id="27" name="Text Placeholder 26"/>
          <p:cNvSpPr>
            <a:spLocks noGrp="1"/>
          </p:cNvSpPr>
          <p:nvPr>
            <p:ph type="body" sz="quarter" idx="10"/>
          </p:nvPr>
        </p:nvSpPr>
        <p:spPr>
          <a:xfrm>
            <a:off x="4725988" y="2074863"/>
            <a:ext cx="3990975" cy="433387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transition advClick="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PECIAL">
    <p:bg>
      <p:bgPr>
        <a:solidFill>
          <a:schemeClr val="bg2"/>
        </a:solidFill>
        <a:effectLst/>
      </p:bgPr>
    </p:bg>
    <p:spTree>
      <p:nvGrpSpPr>
        <p:cNvPr id="1" name=""/>
        <p:cNvGrpSpPr/>
        <p:nvPr/>
      </p:nvGrpSpPr>
      <p:grpSpPr>
        <a:xfrm>
          <a:off x="0" y="0"/>
          <a:ext cx="0" cy="0"/>
          <a:chOff x="0" y="0"/>
          <a:chExt cx="0" cy="0"/>
        </a:xfrm>
      </p:grpSpPr>
      <p:sp>
        <p:nvSpPr>
          <p:cNvPr id="7" name="Titel 1"/>
          <p:cNvSpPr>
            <a:spLocks noGrp="1"/>
          </p:cNvSpPr>
          <p:nvPr>
            <p:ph type="title" hasCustomPrompt="1"/>
          </p:nvPr>
        </p:nvSpPr>
        <p:spPr>
          <a:xfrm>
            <a:off x="838800" y="97200"/>
            <a:ext cx="5580000" cy="612000"/>
          </a:xfrm>
          <a:prstGeom prst="rect">
            <a:avLst/>
          </a:prstGeom>
        </p:spPr>
        <p:txBody>
          <a:bodyPr wrap="square" lIns="0" tIns="0" rIns="0" bIns="0" anchor="ctr" anchorCtr="0">
            <a:noAutofit/>
          </a:bodyPr>
          <a:lstStyle>
            <a:lvl1pPr algn="l">
              <a:lnSpc>
                <a:spcPct val="90000"/>
              </a:lnSpc>
              <a:defRPr sz="2000" b="1">
                <a:solidFill>
                  <a:schemeClr val="bg1"/>
                </a:solidFill>
                <a:latin typeface="+mn-lt"/>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grpSp>
        <p:nvGrpSpPr>
          <p:cNvPr id="3" name="Group 4"/>
          <p:cNvGrpSpPr>
            <a:grpSpLocks noChangeAspect="1"/>
          </p:cNvGrpSpPr>
          <p:nvPr/>
        </p:nvGrpSpPr>
        <p:grpSpPr bwMode="gray">
          <a:xfrm>
            <a:off x="151200" y="151200"/>
            <a:ext cx="521705" cy="468000"/>
            <a:chOff x="1352" y="681"/>
            <a:chExt cx="3519" cy="3153"/>
          </a:xfrm>
        </p:grpSpPr>
        <p:sp>
          <p:nvSpPr>
            <p:cNvPr id="4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1F497D"/>
                </a:solidFill>
              </a:endParaRPr>
            </a:p>
          </p:txBody>
        </p:sp>
        <p:sp>
          <p:nvSpPr>
            <p:cNvPr id="4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4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1F497D"/>
                </a:solidFill>
              </a:endParaRPr>
            </a:p>
          </p:txBody>
        </p:sp>
        <p:sp>
          <p:nvSpPr>
            <p:cNvPr id="5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5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5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1F497D"/>
                </a:solidFill>
              </a:endParaRPr>
            </a:p>
          </p:txBody>
        </p:sp>
        <p:sp>
          <p:nvSpPr>
            <p:cNvPr id="6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1F497D"/>
                </a:solidFill>
              </a:endParaRPr>
            </a:p>
          </p:txBody>
        </p:sp>
      </p:grpSp>
      <p:sp>
        <p:nvSpPr>
          <p:cNvPr id="62" name="Inhaltsplatzhalter 2"/>
          <p:cNvSpPr>
            <a:spLocks noGrp="1"/>
          </p:cNvSpPr>
          <p:nvPr>
            <p:ph idx="1" hasCustomPrompt="1"/>
          </p:nvPr>
        </p:nvSpPr>
        <p:spPr>
          <a:xfrm>
            <a:off x="3250650" y="2538000"/>
            <a:ext cx="5760000" cy="37764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63" name="Fußzeilenplatzhalter 4"/>
          <p:cNvSpPr>
            <a:spLocks noGrp="1"/>
          </p:cNvSpPr>
          <p:nvPr>
            <p:ph type="ftr" sz="quarter" idx="11"/>
          </p:nvPr>
        </p:nvSpPr>
        <p:spPr>
          <a:xfrm>
            <a:off x="365124" y="6566400"/>
            <a:ext cx="360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en-US">
              <a:solidFill>
                <a:srgbClr val="FFFFFF"/>
              </a:solidFill>
            </a:endParaRPr>
          </a:p>
        </p:txBody>
      </p:sp>
      <p:sp>
        <p:nvSpPr>
          <p:cNvPr id="64" name="Foliennummernplatzhalter 5"/>
          <p:cNvSpPr>
            <a:spLocks noGrp="1"/>
          </p:cNvSpPr>
          <p:nvPr>
            <p:ph type="sldNum" sz="quarter" idx="12"/>
          </p:nvPr>
        </p:nvSpPr>
        <p:spPr>
          <a:xfrm>
            <a:off x="8704800" y="6566400"/>
            <a:ext cx="289438"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DCC864A6-CB32-4E83-8B93-662A8EB444D1}" type="slidenum">
              <a:rPr lang="en-US" smtClean="0">
                <a:solidFill>
                  <a:srgbClr val="FFFFFF"/>
                </a:solidFill>
              </a:rPr>
              <a:pPr/>
              <a:t>‹#›</a:t>
            </a:fld>
            <a:endParaRPr lang="en-US">
              <a:solidFill>
                <a:srgbClr val="FFFFFF"/>
              </a:solidFill>
            </a:endParaRPr>
          </a:p>
        </p:txBody>
      </p:sp>
      <p:sp>
        <p:nvSpPr>
          <p:cNvPr id="2" name="Freeform 2"/>
          <p:cNvSpPr>
            <a:spLocks/>
          </p:cNvSpPr>
          <p:nvPr/>
        </p:nvSpPr>
        <p:spPr bwMode="grayWhite">
          <a:xfrm>
            <a:off x="6581775" y="0"/>
            <a:ext cx="2562225" cy="1905000"/>
          </a:xfrm>
          <a:custGeom>
            <a:avLst/>
            <a:gdLst>
              <a:gd name="T0" fmla="*/ 4304 w 4304"/>
              <a:gd name="T1" fmla="*/ 0 h 3200"/>
              <a:gd name="T2" fmla="*/ 13 w 4304"/>
              <a:gd name="T3" fmla="*/ 0 h 3200"/>
              <a:gd name="T4" fmla="*/ 0 w 4304"/>
              <a:gd name="T5" fmla="*/ 252 h 3200"/>
              <a:gd name="T6" fmla="*/ 2945 w 4304"/>
              <a:gd name="T7" fmla="*/ 3200 h 3200"/>
              <a:gd name="T8" fmla="*/ 4304 w 4304"/>
              <a:gd name="T9" fmla="*/ 2867 h 3200"/>
              <a:gd name="T10" fmla="*/ 4304 w 4304"/>
              <a:gd name="T11" fmla="*/ 0 h 3200"/>
            </a:gdLst>
            <a:ahLst/>
            <a:cxnLst>
              <a:cxn ang="0">
                <a:pos x="T0" y="T1"/>
              </a:cxn>
              <a:cxn ang="0">
                <a:pos x="T2" y="T3"/>
              </a:cxn>
              <a:cxn ang="0">
                <a:pos x="T4" y="T5"/>
              </a:cxn>
              <a:cxn ang="0">
                <a:pos x="T6" y="T7"/>
              </a:cxn>
              <a:cxn ang="0">
                <a:pos x="T8" y="T9"/>
              </a:cxn>
              <a:cxn ang="0">
                <a:pos x="T10" y="T11"/>
              </a:cxn>
            </a:cxnLst>
            <a:rect l="0" t="0" r="r" b="b"/>
            <a:pathLst>
              <a:path w="4304" h="3200">
                <a:moveTo>
                  <a:pt x="4304" y="0"/>
                </a:moveTo>
                <a:cubicBezTo>
                  <a:pt x="13" y="0"/>
                  <a:pt x="13" y="0"/>
                  <a:pt x="13" y="0"/>
                </a:cubicBezTo>
                <a:cubicBezTo>
                  <a:pt x="7" y="82"/>
                  <a:pt x="0" y="164"/>
                  <a:pt x="0" y="252"/>
                </a:cubicBezTo>
                <a:cubicBezTo>
                  <a:pt x="0" y="1878"/>
                  <a:pt x="1322" y="3200"/>
                  <a:pt x="2945" y="3200"/>
                </a:cubicBezTo>
                <a:cubicBezTo>
                  <a:pt x="3436" y="3200"/>
                  <a:pt x="3895" y="3081"/>
                  <a:pt x="4304" y="2867"/>
                </a:cubicBezTo>
                <a:lnTo>
                  <a:pt x="4304"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8" name="Oval 3"/>
          <p:cNvSpPr>
            <a:spLocks noChangeArrowheads="1"/>
          </p:cNvSpPr>
          <p:nvPr/>
        </p:nvSpPr>
        <p:spPr bwMode="grayWhite">
          <a:xfrm>
            <a:off x="730250" y="1889125"/>
            <a:ext cx="1522413" cy="152241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1F497D"/>
              </a:solidFill>
            </a:endParaRPr>
          </a:p>
        </p:txBody>
      </p:sp>
      <p:sp>
        <p:nvSpPr>
          <p:cNvPr id="9" name="Line 4"/>
          <p:cNvSpPr>
            <a:spLocks noChangeShapeType="1"/>
          </p:cNvSpPr>
          <p:nvPr/>
        </p:nvSpPr>
        <p:spPr bwMode="grayWhite">
          <a:xfrm flipH="1" flipV="1">
            <a:off x="3792538" y="0"/>
            <a:ext cx="2847975" cy="468313"/>
          </a:xfrm>
          <a:prstGeom prst="line">
            <a:avLst/>
          </a:prstGeom>
          <a:noFill/>
          <a:ln w="12700">
            <a:solidFill>
              <a:srgbClr val="FFFFF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0" name="Line 5"/>
          <p:cNvSpPr>
            <a:spLocks noChangeShapeType="1"/>
          </p:cNvSpPr>
          <p:nvPr/>
        </p:nvSpPr>
        <p:spPr bwMode="grayWhite">
          <a:xfrm flipH="1" flipV="1">
            <a:off x="1911350" y="0"/>
            <a:ext cx="4729163" cy="601663"/>
          </a:xfrm>
          <a:prstGeom prst="line">
            <a:avLst/>
          </a:prstGeom>
          <a:noFill/>
          <a:ln w="12700">
            <a:solidFill>
              <a:srgbClr val="FFFFFF">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1" name="Freeform 6"/>
          <p:cNvSpPr>
            <a:spLocks/>
          </p:cNvSpPr>
          <p:nvPr/>
        </p:nvSpPr>
        <p:spPr bwMode="grayWhite">
          <a:xfrm>
            <a:off x="2209800" y="1136650"/>
            <a:ext cx="4697413" cy="1312863"/>
          </a:xfrm>
          <a:custGeom>
            <a:avLst/>
            <a:gdLst>
              <a:gd name="T0" fmla="*/ 0 w 2959"/>
              <a:gd name="T1" fmla="*/ 827 h 827"/>
              <a:gd name="T2" fmla="*/ 1432 w 2959"/>
              <a:gd name="T3" fmla="*/ 279 h 827"/>
              <a:gd name="T4" fmla="*/ 2959 w 2959"/>
              <a:gd name="T5" fmla="*/ 0 h 827"/>
            </a:gdLst>
            <a:ahLst/>
            <a:cxnLst>
              <a:cxn ang="0">
                <a:pos x="T0" y="T1"/>
              </a:cxn>
              <a:cxn ang="0">
                <a:pos x="T2" y="T3"/>
              </a:cxn>
              <a:cxn ang="0">
                <a:pos x="T4" y="T5"/>
              </a:cxn>
            </a:cxnLst>
            <a:rect l="0" t="0" r="r" b="b"/>
            <a:pathLst>
              <a:path w="2959" h="827">
                <a:moveTo>
                  <a:pt x="0" y="827"/>
                </a:moveTo>
                <a:cubicBezTo>
                  <a:pt x="239" y="736"/>
                  <a:pt x="939" y="417"/>
                  <a:pt x="1432" y="279"/>
                </a:cubicBezTo>
                <a:cubicBezTo>
                  <a:pt x="1925" y="141"/>
                  <a:pt x="2641" y="58"/>
                  <a:pt x="2959" y="0"/>
                </a:cubicBezTo>
              </a:path>
            </a:pathLst>
          </a:custGeom>
          <a:noFill/>
          <a:ln w="12700" cmpd="sng">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nvGrpSpPr>
          <p:cNvPr id="4" name="Gruppieren 26"/>
          <p:cNvGrpSpPr>
            <a:grpSpLocks noChangeAspect="1"/>
          </p:cNvGrpSpPr>
          <p:nvPr/>
        </p:nvGrpSpPr>
        <p:grpSpPr bwMode="black">
          <a:xfrm>
            <a:off x="6771600" y="6566400"/>
            <a:ext cx="1674035" cy="216000"/>
            <a:chOff x="-4759325" y="2224088"/>
            <a:chExt cx="18664237" cy="2408238"/>
          </a:xfrm>
        </p:grpSpPr>
        <p:sp>
          <p:nvSpPr>
            <p:cNvPr id="28" name="Freeform 7"/>
            <p:cNvSpPr>
              <a:spLocks noEditPoints="1"/>
            </p:cNvSpPr>
            <p:nvPr userDrawn="1"/>
          </p:nvSpPr>
          <p:spPr bwMode="black">
            <a:xfrm>
              <a:off x="-4016375" y="2738438"/>
              <a:ext cx="1379538" cy="1893888"/>
            </a:xfrm>
            <a:custGeom>
              <a:avLst/>
              <a:gdLst>
                <a:gd name="T0" fmla="*/ 6 w 368"/>
                <a:gd name="T1" fmla="*/ 505 h 505"/>
                <a:gd name="T2" fmla="*/ 20 w 368"/>
                <a:gd name="T3" fmla="*/ 330 h 505"/>
                <a:gd name="T4" fmla="*/ 20 w 368"/>
                <a:gd name="T5" fmla="*/ 189 h 505"/>
                <a:gd name="T6" fmla="*/ 0 w 368"/>
                <a:gd name="T7" fmla="*/ 14 h 505"/>
                <a:gd name="T8" fmla="*/ 85 w 368"/>
                <a:gd name="T9" fmla="*/ 8 h 505"/>
                <a:gd name="T10" fmla="*/ 97 w 368"/>
                <a:gd name="T11" fmla="*/ 57 h 505"/>
                <a:gd name="T12" fmla="*/ 210 w 368"/>
                <a:gd name="T13" fmla="*/ 0 h 505"/>
                <a:gd name="T14" fmla="*/ 368 w 368"/>
                <a:gd name="T15" fmla="*/ 188 h 505"/>
                <a:gd name="T16" fmla="*/ 214 w 368"/>
                <a:gd name="T17" fmla="*/ 363 h 505"/>
                <a:gd name="T18" fmla="*/ 110 w 368"/>
                <a:gd name="T19" fmla="*/ 330 h 505"/>
                <a:gd name="T20" fmla="*/ 110 w 368"/>
                <a:gd name="T21" fmla="*/ 370 h 505"/>
                <a:gd name="T22" fmla="*/ 117 w 368"/>
                <a:gd name="T23" fmla="*/ 498 h 505"/>
                <a:gd name="T24" fmla="*/ 6 w 368"/>
                <a:gd name="T25" fmla="*/ 505 h 505"/>
                <a:gd name="T26" fmla="*/ 192 w 368"/>
                <a:gd name="T27" fmla="*/ 290 h 505"/>
                <a:gd name="T28" fmla="*/ 278 w 368"/>
                <a:gd name="T29" fmla="*/ 189 h 505"/>
                <a:gd name="T30" fmla="*/ 188 w 368"/>
                <a:gd name="T31" fmla="*/ 74 h 505"/>
                <a:gd name="T32" fmla="*/ 103 w 368"/>
                <a:gd name="T33" fmla="*/ 189 h 505"/>
                <a:gd name="T34" fmla="*/ 192 w 368"/>
                <a:gd name="T35" fmla="*/ 29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505">
                  <a:moveTo>
                    <a:pt x="6" y="505"/>
                  </a:moveTo>
                  <a:cubicBezTo>
                    <a:pt x="10" y="473"/>
                    <a:pt x="20" y="379"/>
                    <a:pt x="20" y="330"/>
                  </a:cubicBezTo>
                  <a:cubicBezTo>
                    <a:pt x="20" y="189"/>
                    <a:pt x="20" y="189"/>
                    <a:pt x="20" y="189"/>
                  </a:cubicBezTo>
                  <a:cubicBezTo>
                    <a:pt x="20" y="129"/>
                    <a:pt x="10" y="74"/>
                    <a:pt x="0" y="14"/>
                  </a:cubicBezTo>
                  <a:cubicBezTo>
                    <a:pt x="85" y="8"/>
                    <a:pt x="85" y="8"/>
                    <a:pt x="85" y="8"/>
                  </a:cubicBezTo>
                  <a:cubicBezTo>
                    <a:pt x="90" y="23"/>
                    <a:pt x="92" y="39"/>
                    <a:pt x="97" y="57"/>
                  </a:cubicBezTo>
                  <a:cubicBezTo>
                    <a:pt x="118" y="33"/>
                    <a:pt x="145" y="0"/>
                    <a:pt x="210" y="0"/>
                  </a:cubicBezTo>
                  <a:cubicBezTo>
                    <a:pt x="304" y="0"/>
                    <a:pt x="368" y="78"/>
                    <a:pt x="368" y="188"/>
                  </a:cubicBezTo>
                  <a:cubicBezTo>
                    <a:pt x="368" y="290"/>
                    <a:pt x="306" y="363"/>
                    <a:pt x="214" y="363"/>
                  </a:cubicBezTo>
                  <a:cubicBezTo>
                    <a:pt x="160" y="363"/>
                    <a:pt x="134" y="345"/>
                    <a:pt x="110" y="330"/>
                  </a:cubicBezTo>
                  <a:cubicBezTo>
                    <a:pt x="110" y="370"/>
                    <a:pt x="110" y="370"/>
                    <a:pt x="110" y="370"/>
                  </a:cubicBezTo>
                  <a:cubicBezTo>
                    <a:pt x="110" y="389"/>
                    <a:pt x="110" y="446"/>
                    <a:pt x="117" y="498"/>
                  </a:cubicBezTo>
                  <a:lnTo>
                    <a:pt x="6" y="505"/>
                  </a:lnTo>
                  <a:close/>
                  <a:moveTo>
                    <a:pt x="192" y="290"/>
                  </a:moveTo>
                  <a:cubicBezTo>
                    <a:pt x="249" y="290"/>
                    <a:pt x="278" y="249"/>
                    <a:pt x="278" y="189"/>
                  </a:cubicBezTo>
                  <a:cubicBezTo>
                    <a:pt x="278" y="121"/>
                    <a:pt x="241" y="74"/>
                    <a:pt x="188" y="74"/>
                  </a:cubicBezTo>
                  <a:cubicBezTo>
                    <a:pt x="131" y="74"/>
                    <a:pt x="103" y="120"/>
                    <a:pt x="103" y="189"/>
                  </a:cubicBezTo>
                  <a:cubicBezTo>
                    <a:pt x="103" y="255"/>
                    <a:pt x="136" y="290"/>
                    <a:pt x="192"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29" name="Freeform 6"/>
            <p:cNvSpPr>
              <a:spLocks/>
            </p:cNvSpPr>
            <p:nvPr userDrawn="1"/>
          </p:nvSpPr>
          <p:spPr bwMode="black">
            <a:xfrm>
              <a:off x="-4759325" y="2265363"/>
              <a:ext cx="481013"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2"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0" name="Freeform 8"/>
            <p:cNvSpPr>
              <a:spLocks/>
            </p:cNvSpPr>
            <p:nvPr userDrawn="1"/>
          </p:nvSpPr>
          <p:spPr bwMode="black">
            <a:xfrm>
              <a:off x="-2471738"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8"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1" name="Freeform 9"/>
            <p:cNvSpPr>
              <a:spLocks noEditPoints="1"/>
            </p:cNvSpPr>
            <p:nvPr userDrawn="1"/>
          </p:nvSpPr>
          <p:spPr bwMode="black">
            <a:xfrm>
              <a:off x="-1420813" y="2738438"/>
              <a:ext cx="1338263"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2" name="Freeform 10"/>
            <p:cNvSpPr>
              <a:spLocks/>
            </p:cNvSpPr>
            <p:nvPr userDrawn="1"/>
          </p:nvSpPr>
          <p:spPr bwMode="black">
            <a:xfrm>
              <a:off x="88900" y="2738438"/>
              <a:ext cx="923925" cy="1362075"/>
            </a:xfrm>
            <a:custGeom>
              <a:avLst/>
              <a:gdLst>
                <a:gd name="T0" fmla="*/ 211 w 246"/>
                <a:gd name="T1" fmla="*/ 75 h 363"/>
                <a:gd name="T2" fmla="*/ 151 w 246"/>
                <a:gd name="T3" fmla="*/ 67 h 363"/>
                <a:gd name="T4" fmla="*/ 91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8 w 246"/>
                <a:gd name="T17" fmla="*/ 296 h 363"/>
                <a:gd name="T18" fmla="*/ 156 w 246"/>
                <a:gd name="T19" fmla="*/ 262 h 363"/>
                <a:gd name="T20" fmla="*/ 85 w 246"/>
                <a:gd name="T21" fmla="*/ 204 h 363"/>
                <a:gd name="T22" fmla="*/ 0 w 246"/>
                <a:gd name="T23" fmla="*/ 94 h 363"/>
                <a:gd name="T24" fmla="*/ 136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1" y="72"/>
                    <a:pt x="171" y="67"/>
                    <a:pt x="151" y="67"/>
                  </a:cubicBezTo>
                  <a:cubicBezTo>
                    <a:pt x="116" y="67"/>
                    <a:pt x="91" y="76"/>
                    <a:pt x="91" y="94"/>
                  </a:cubicBezTo>
                  <a:cubicBezTo>
                    <a:pt x="91"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8" y="296"/>
                  </a:cubicBezTo>
                  <a:cubicBezTo>
                    <a:pt x="132" y="296"/>
                    <a:pt x="156" y="285"/>
                    <a:pt x="156" y="262"/>
                  </a:cubicBezTo>
                  <a:cubicBezTo>
                    <a:pt x="156" y="241"/>
                    <a:pt x="127" y="228"/>
                    <a:pt x="85" y="204"/>
                  </a:cubicBezTo>
                  <a:cubicBezTo>
                    <a:pt x="48" y="185"/>
                    <a:pt x="0" y="145"/>
                    <a:pt x="0" y="94"/>
                  </a:cubicBezTo>
                  <a:cubicBezTo>
                    <a:pt x="0" y="33"/>
                    <a:pt x="58" y="0"/>
                    <a:pt x="136"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3" name="Freeform 11"/>
            <p:cNvSpPr>
              <a:spLocks/>
            </p:cNvSpPr>
            <p:nvPr userDrawn="1"/>
          </p:nvSpPr>
          <p:spPr bwMode="black">
            <a:xfrm>
              <a:off x="2133600" y="2265363"/>
              <a:ext cx="479425" cy="1793875"/>
            </a:xfrm>
            <a:custGeom>
              <a:avLst/>
              <a:gdLst>
                <a:gd name="T0" fmla="*/ 10 w 128"/>
                <a:gd name="T1" fmla="*/ 478 h 478"/>
                <a:gd name="T2" fmla="*/ 14 w 128"/>
                <a:gd name="T3" fmla="*/ 354 h 478"/>
                <a:gd name="T4" fmla="*/ 14 w 128"/>
                <a:gd name="T5" fmla="*/ 168 h 478"/>
                <a:gd name="T6" fmla="*/ 0 w 128"/>
                <a:gd name="T7" fmla="*/ 0 h 478"/>
                <a:gd name="T8" fmla="*/ 118 w 128"/>
                <a:gd name="T9" fmla="*/ 0 h 478"/>
                <a:gd name="T10" fmla="*/ 114 w 128"/>
                <a:gd name="T11" fmla="*/ 136 h 478"/>
                <a:gd name="T12" fmla="*/ 114 w 128"/>
                <a:gd name="T13" fmla="*/ 310 h 478"/>
                <a:gd name="T14" fmla="*/ 128 w 128"/>
                <a:gd name="T15" fmla="*/ 478 h 478"/>
                <a:gd name="T16" fmla="*/ 10 w 128"/>
                <a:gd name="T1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78">
                  <a:moveTo>
                    <a:pt x="10" y="478"/>
                  </a:moveTo>
                  <a:cubicBezTo>
                    <a:pt x="13" y="439"/>
                    <a:pt x="14" y="409"/>
                    <a:pt x="14" y="354"/>
                  </a:cubicBezTo>
                  <a:cubicBezTo>
                    <a:pt x="14" y="168"/>
                    <a:pt x="14" y="168"/>
                    <a:pt x="14" y="168"/>
                  </a:cubicBezTo>
                  <a:cubicBezTo>
                    <a:pt x="14" y="101"/>
                    <a:pt x="10" y="50"/>
                    <a:pt x="0" y="0"/>
                  </a:cubicBezTo>
                  <a:cubicBezTo>
                    <a:pt x="118" y="0"/>
                    <a:pt x="118" y="0"/>
                    <a:pt x="118" y="0"/>
                  </a:cubicBezTo>
                  <a:cubicBezTo>
                    <a:pt x="118" y="35"/>
                    <a:pt x="114" y="82"/>
                    <a:pt x="114" y="136"/>
                  </a:cubicBezTo>
                  <a:cubicBezTo>
                    <a:pt x="114" y="310"/>
                    <a:pt x="114" y="310"/>
                    <a:pt x="114" y="310"/>
                  </a:cubicBezTo>
                  <a:cubicBezTo>
                    <a:pt x="114" y="359"/>
                    <a:pt x="122" y="432"/>
                    <a:pt x="128" y="478"/>
                  </a:cubicBezTo>
                  <a:lnTo>
                    <a:pt x="10" y="47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4" name="Freeform 12"/>
            <p:cNvSpPr>
              <a:spLocks/>
            </p:cNvSpPr>
            <p:nvPr userDrawn="1"/>
          </p:nvSpPr>
          <p:spPr bwMode="black">
            <a:xfrm>
              <a:off x="2876550" y="2738438"/>
              <a:ext cx="1263650" cy="1320800"/>
            </a:xfrm>
            <a:custGeom>
              <a:avLst/>
              <a:gdLst>
                <a:gd name="T0" fmla="*/ 16 w 337"/>
                <a:gd name="T1" fmla="*/ 352 h 352"/>
                <a:gd name="T2" fmla="*/ 20 w 337"/>
                <a:gd name="T3" fmla="*/ 237 h 352"/>
                <a:gd name="T4" fmla="*/ 20 w 337"/>
                <a:gd name="T5" fmla="*/ 156 h 352"/>
                <a:gd name="T6" fmla="*/ 0 w 337"/>
                <a:gd name="T7" fmla="*/ 14 h 352"/>
                <a:gd name="T8" fmla="*/ 85 w 337"/>
                <a:gd name="T9" fmla="*/ 8 h 352"/>
                <a:gd name="T10" fmla="*/ 97 w 337"/>
                <a:gd name="T11" fmla="*/ 57 h 352"/>
                <a:gd name="T12" fmla="*/ 218 w 337"/>
                <a:gd name="T13" fmla="*/ 0 h 352"/>
                <a:gd name="T14" fmla="*/ 330 w 337"/>
                <a:gd name="T15" fmla="*/ 158 h 352"/>
                <a:gd name="T16" fmla="*/ 330 w 337"/>
                <a:gd name="T17" fmla="*/ 237 h 352"/>
                <a:gd name="T18" fmla="*/ 337 w 337"/>
                <a:gd name="T19" fmla="*/ 352 h 352"/>
                <a:gd name="T20" fmla="*/ 243 w 337"/>
                <a:gd name="T21" fmla="*/ 352 h 352"/>
                <a:gd name="T22" fmla="*/ 240 w 337"/>
                <a:gd name="T23" fmla="*/ 237 h 352"/>
                <a:gd name="T24" fmla="*/ 240 w 337"/>
                <a:gd name="T25" fmla="*/ 171 h 352"/>
                <a:gd name="T26" fmla="*/ 183 w 337"/>
                <a:gd name="T27" fmla="*/ 74 h 352"/>
                <a:gd name="T28" fmla="*/ 110 w 337"/>
                <a:gd name="T29" fmla="*/ 194 h 352"/>
                <a:gd name="T30" fmla="*/ 110 w 337"/>
                <a:gd name="T31" fmla="*/ 237 h 352"/>
                <a:gd name="T32" fmla="*/ 114 w 337"/>
                <a:gd name="T33" fmla="*/ 352 h 352"/>
                <a:gd name="T34" fmla="*/ 16 w 337"/>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2">
                  <a:moveTo>
                    <a:pt x="16" y="352"/>
                  </a:moveTo>
                  <a:cubicBezTo>
                    <a:pt x="18" y="314"/>
                    <a:pt x="20" y="275"/>
                    <a:pt x="20" y="237"/>
                  </a:cubicBezTo>
                  <a:cubicBezTo>
                    <a:pt x="20" y="156"/>
                    <a:pt x="20" y="156"/>
                    <a:pt x="20" y="156"/>
                  </a:cubicBezTo>
                  <a:cubicBezTo>
                    <a:pt x="20" y="107"/>
                    <a:pt x="10" y="63"/>
                    <a:pt x="0" y="14"/>
                  </a:cubicBezTo>
                  <a:cubicBezTo>
                    <a:pt x="85" y="8"/>
                    <a:pt x="85" y="8"/>
                    <a:pt x="85" y="8"/>
                  </a:cubicBezTo>
                  <a:cubicBezTo>
                    <a:pt x="90" y="23"/>
                    <a:pt x="92" y="39"/>
                    <a:pt x="97" y="57"/>
                  </a:cubicBezTo>
                  <a:cubicBezTo>
                    <a:pt x="122" y="33"/>
                    <a:pt x="150" y="0"/>
                    <a:pt x="218" y="0"/>
                  </a:cubicBezTo>
                  <a:cubicBezTo>
                    <a:pt x="301" y="0"/>
                    <a:pt x="330" y="62"/>
                    <a:pt x="330" y="158"/>
                  </a:cubicBezTo>
                  <a:cubicBezTo>
                    <a:pt x="330" y="237"/>
                    <a:pt x="330" y="237"/>
                    <a:pt x="330" y="237"/>
                  </a:cubicBezTo>
                  <a:cubicBezTo>
                    <a:pt x="330" y="264"/>
                    <a:pt x="333" y="315"/>
                    <a:pt x="337" y="352"/>
                  </a:cubicBezTo>
                  <a:cubicBezTo>
                    <a:pt x="243" y="352"/>
                    <a:pt x="243" y="352"/>
                    <a:pt x="243" y="352"/>
                  </a:cubicBezTo>
                  <a:cubicBezTo>
                    <a:pt x="242" y="314"/>
                    <a:pt x="240" y="275"/>
                    <a:pt x="240" y="237"/>
                  </a:cubicBezTo>
                  <a:cubicBezTo>
                    <a:pt x="240" y="171"/>
                    <a:pt x="240" y="171"/>
                    <a:pt x="240" y="171"/>
                  </a:cubicBezTo>
                  <a:cubicBezTo>
                    <a:pt x="240" y="113"/>
                    <a:pt x="227" y="74"/>
                    <a:pt x="183" y="74"/>
                  </a:cubicBezTo>
                  <a:cubicBezTo>
                    <a:pt x="125" y="74"/>
                    <a:pt x="110" y="113"/>
                    <a:pt x="110" y="194"/>
                  </a:cubicBezTo>
                  <a:cubicBezTo>
                    <a:pt x="110" y="237"/>
                    <a:pt x="110" y="237"/>
                    <a:pt x="110" y="237"/>
                  </a:cubicBezTo>
                  <a:cubicBezTo>
                    <a:pt x="110" y="264"/>
                    <a:pt x="112" y="314"/>
                    <a:pt x="114" y="352"/>
                  </a:cubicBezTo>
                  <a:lnTo>
                    <a:pt x="16"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5" name="Freeform 13"/>
            <p:cNvSpPr>
              <a:spLocks/>
            </p:cNvSpPr>
            <p:nvPr userDrawn="1"/>
          </p:nvSpPr>
          <p:spPr bwMode="black">
            <a:xfrm>
              <a:off x="4364037" y="2738438"/>
              <a:ext cx="1268413" cy="1320800"/>
            </a:xfrm>
            <a:custGeom>
              <a:avLst/>
              <a:gdLst>
                <a:gd name="T0" fmla="*/ 17 w 338"/>
                <a:gd name="T1" fmla="*/ 352 h 352"/>
                <a:gd name="T2" fmla="*/ 20 w 338"/>
                <a:gd name="T3" fmla="*/ 237 h 352"/>
                <a:gd name="T4" fmla="*/ 20 w 338"/>
                <a:gd name="T5" fmla="*/ 156 h 352"/>
                <a:gd name="T6" fmla="*/ 0 w 338"/>
                <a:gd name="T7" fmla="*/ 14 h 352"/>
                <a:gd name="T8" fmla="*/ 85 w 338"/>
                <a:gd name="T9" fmla="*/ 8 h 352"/>
                <a:gd name="T10" fmla="*/ 98 w 338"/>
                <a:gd name="T11" fmla="*/ 57 h 352"/>
                <a:gd name="T12" fmla="*/ 218 w 338"/>
                <a:gd name="T13" fmla="*/ 0 h 352"/>
                <a:gd name="T14" fmla="*/ 331 w 338"/>
                <a:gd name="T15" fmla="*/ 158 h 352"/>
                <a:gd name="T16" fmla="*/ 331 w 338"/>
                <a:gd name="T17" fmla="*/ 237 h 352"/>
                <a:gd name="T18" fmla="*/ 338 w 338"/>
                <a:gd name="T19" fmla="*/ 352 h 352"/>
                <a:gd name="T20" fmla="*/ 244 w 338"/>
                <a:gd name="T21" fmla="*/ 352 h 352"/>
                <a:gd name="T22" fmla="*/ 240 w 338"/>
                <a:gd name="T23" fmla="*/ 237 h 352"/>
                <a:gd name="T24" fmla="*/ 240 w 338"/>
                <a:gd name="T25" fmla="*/ 171 h 352"/>
                <a:gd name="T26" fmla="*/ 183 w 338"/>
                <a:gd name="T27" fmla="*/ 74 h 352"/>
                <a:gd name="T28" fmla="*/ 111 w 338"/>
                <a:gd name="T29" fmla="*/ 194 h 352"/>
                <a:gd name="T30" fmla="*/ 111 w 338"/>
                <a:gd name="T31" fmla="*/ 237 h 352"/>
                <a:gd name="T32" fmla="*/ 114 w 338"/>
                <a:gd name="T33" fmla="*/ 352 h 352"/>
                <a:gd name="T34" fmla="*/ 17 w 338"/>
                <a:gd name="T35"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352">
                  <a:moveTo>
                    <a:pt x="17" y="352"/>
                  </a:moveTo>
                  <a:cubicBezTo>
                    <a:pt x="18" y="314"/>
                    <a:pt x="20" y="275"/>
                    <a:pt x="20" y="237"/>
                  </a:cubicBezTo>
                  <a:cubicBezTo>
                    <a:pt x="20" y="156"/>
                    <a:pt x="20" y="156"/>
                    <a:pt x="20" y="156"/>
                  </a:cubicBezTo>
                  <a:cubicBezTo>
                    <a:pt x="20" y="107"/>
                    <a:pt x="11" y="63"/>
                    <a:pt x="0" y="14"/>
                  </a:cubicBezTo>
                  <a:cubicBezTo>
                    <a:pt x="85" y="8"/>
                    <a:pt x="85" y="8"/>
                    <a:pt x="85" y="8"/>
                  </a:cubicBezTo>
                  <a:cubicBezTo>
                    <a:pt x="91" y="23"/>
                    <a:pt x="93" y="39"/>
                    <a:pt x="98" y="57"/>
                  </a:cubicBezTo>
                  <a:cubicBezTo>
                    <a:pt x="122" y="33"/>
                    <a:pt x="151" y="0"/>
                    <a:pt x="218" y="0"/>
                  </a:cubicBezTo>
                  <a:cubicBezTo>
                    <a:pt x="301" y="0"/>
                    <a:pt x="331" y="62"/>
                    <a:pt x="331" y="158"/>
                  </a:cubicBezTo>
                  <a:cubicBezTo>
                    <a:pt x="331" y="237"/>
                    <a:pt x="331" y="237"/>
                    <a:pt x="331" y="237"/>
                  </a:cubicBezTo>
                  <a:cubicBezTo>
                    <a:pt x="331" y="264"/>
                    <a:pt x="334" y="315"/>
                    <a:pt x="338" y="352"/>
                  </a:cubicBezTo>
                  <a:cubicBezTo>
                    <a:pt x="244" y="352"/>
                    <a:pt x="244" y="352"/>
                    <a:pt x="244" y="352"/>
                  </a:cubicBezTo>
                  <a:cubicBezTo>
                    <a:pt x="242" y="314"/>
                    <a:pt x="240" y="275"/>
                    <a:pt x="240" y="237"/>
                  </a:cubicBezTo>
                  <a:cubicBezTo>
                    <a:pt x="240" y="171"/>
                    <a:pt x="240" y="171"/>
                    <a:pt x="240" y="171"/>
                  </a:cubicBezTo>
                  <a:cubicBezTo>
                    <a:pt x="240" y="113"/>
                    <a:pt x="228" y="74"/>
                    <a:pt x="183" y="74"/>
                  </a:cubicBezTo>
                  <a:cubicBezTo>
                    <a:pt x="126" y="74"/>
                    <a:pt x="111" y="113"/>
                    <a:pt x="111" y="194"/>
                  </a:cubicBezTo>
                  <a:cubicBezTo>
                    <a:pt x="111" y="237"/>
                    <a:pt x="111" y="237"/>
                    <a:pt x="111" y="237"/>
                  </a:cubicBezTo>
                  <a:cubicBezTo>
                    <a:pt x="111" y="264"/>
                    <a:pt x="113" y="314"/>
                    <a:pt x="114" y="352"/>
                  </a:cubicBezTo>
                  <a:lnTo>
                    <a:pt x="17" y="3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6" name="Freeform 14"/>
            <p:cNvSpPr>
              <a:spLocks noEditPoints="1"/>
            </p:cNvSpPr>
            <p:nvPr userDrawn="1"/>
          </p:nvSpPr>
          <p:spPr bwMode="black">
            <a:xfrm>
              <a:off x="5845175" y="2738438"/>
              <a:ext cx="1339850" cy="1362075"/>
            </a:xfrm>
            <a:custGeom>
              <a:avLst/>
              <a:gdLst>
                <a:gd name="T0" fmla="*/ 0 w 357"/>
                <a:gd name="T1" fmla="*/ 180 h 363"/>
                <a:gd name="T2" fmla="*/ 179 w 357"/>
                <a:gd name="T3" fmla="*/ 0 h 363"/>
                <a:gd name="T4" fmla="*/ 357 w 357"/>
                <a:gd name="T5" fmla="*/ 180 h 363"/>
                <a:gd name="T6" fmla="*/ 179 w 357"/>
                <a:gd name="T7" fmla="*/ 363 h 363"/>
                <a:gd name="T8" fmla="*/ 0 w 357"/>
                <a:gd name="T9" fmla="*/ 180 h 363"/>
                <a:gd name="T10" fmla="*/ 179 w 357"/>
                <a:gd name="T11" fmla="*/ 290 h 363"/>
                <a:gd name="T12" fmla="*/ 267 w 357"/>
                <a:gd name="T13" fmla="*/ 180 h 363"/>
                <a:gd name="T14" fmla="*/ 179 w 357"/>
                <a:gd name="T15" fmla="*/ 74 h 363"/>
                <a:gd name="T16" fmla="*/ 91 w 357"/>
                <a:gd name="T17" fmla="*/ 180 h 363"/>
                <a:gd name="T18" fmla="*/ 179 w 357"/>
                <a:gd name="T19" fmla="*/ 29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363">
                  <a:moveTo>
                    <a:pt x="0" y="180"/>
                  </a:moveTo>
                  <a:cubicBezTo>
                    <a:pt x="0" y="71"/>
                    <a:pt x="73" y="0"/>
                    <a:pt x="179" y="0"/>
                  </a:cubicBezTo>
                  <a:cubicBezTo>
                    <a:pt x="285" y="0"/>
                    <a:pt x="357" y="73"/>
                    <a:pt x="357" y="180"/>
                  </a:cubicBezTo>
                  <a:cubicBezTo>
                    <a:pt x="357" y="281"/>
                    <a:pt x="286" y="363"/>
                    <a:pt x="179" y="363"/>
                  </a:cubicBezTo>
                  <a:cubicBezTo>
                    <a:pt x="74" y="363"/>
                    <a:pt x="0" y="286"/>
                    <a:pt x="0" y="180"/>
                  </a:cubicBezTo>
                  <a:close/>
                  <a:moveTo>
                    <a:pt x="179" y="290"/>
                  </a:moveTo>
                  <a:cubicBezTo>
                    <a:pt x="238" y="290"/>
                    <a:pt x="267" y="242"/>
                    <a:pt x="267" y="180"/>
                  </a:cubicBezTo>
                  <a:cubicBezTo>
                    <a:pt x="267" y="112"/>
                    <a:pt x="238" y="74"/>
                    <a:pt x="179" y="74"/>
                  </a:cubicBezTo>
                  <a:cubicBezTo>
                    <a:pt x="120" y="74"/>
                    <a:pt x="91" y="116"/>
                    <a:pt x="91" y="180"/>
                  </a:cubicBezTo>
                  <a:cubicBezTo>
                    <a:pt x="91" y="243"/>
                    <a:pt x="123" y="290"/>
                    <a:pt x="179" y="2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7" name="Freeform 15"/>
            <p:cNvSpPr>
              <a:spLocks noEditPoints="1"/>
            </p:cNvSpPr>
            <p:nvPr userDrawn="1"/>
          </p:nvSpPr>
          <p:spPr bwMode="black">
            <a:xfrm>
              <a:off x="7345362" y="2224088"/>
              <a:ext cx="1654175" cy="2300288"/>
            </a:xfrm>
            <a:custGeom>
              <a:avLst/>
              <a:gdLst>
                <a:gd name="T0" fmla="*/ 59 w 441"/>
                <a:gd name="T1" fmla="*/ 546 h 613"/>
                <a:gd name="T2" fmla="*/ 121 w 441"/>
                <a:gd name="T3" fmla="*/ 471 h 613"/>
                <a:gd name="T4" fmla="*/ 0 w 441"/>
                <a:gd name="T5" fmla="*/ 242 h 613"/>
                <a:gd name="T6" fmla="*/ 221 w 441"/>
                <a:gd name="T7" fmla="*/ 0 h 613"/>
                <a:gd name="T8" fmla="*/ 441 w 441"/>
                <a:gd name="T9" fmla="*/ 242 h 613"/>
                <a:gd name="T10" fmla="*/ 310 w 441"/>
                <a:gd name="T11" fmla="*/ 480 h 613"/>
                <a:gd name="T12" fmla="*/ 346 w 441"/>
                <a:gd name="T13" fmla="*/ 561 h 613"/>
                <a:gd name="T14" fmla="*/ 335 w 441"/>
                <a:gd name="T15" fmla="*/ 613 h 613"/>
                <a:gd name="T16" fmla="*/ 266 w 441"/>
                <a:gd name="T17" fmla="*/ 600 h 613"/>
                <a:gd name="T18" fmla="*/ 272 w 441"/>
                <a:gd name="T19" fmla="*/ 563 h 613"/>
                <a:gd name="T20" fmla="*/ 217 w 441"/>
                <a:gd name="T21" fmla="*/ 500 h 613"/>
                <a:gd name="T22" fmla="*/ 126 w 441"/>
                <a:gd name="T23" fmla="*/ 574 h 613"/>
                <a:gd name="T24" fmla="*/ 59 w 441"/>
                <a:gd name="T25" fmla="*/ 546 h 613"/>
                <a:gd name="T26" fmla="*/ 221 w 441"/>
                <a:gd name="T27" fmla="*/ 416 h 613"/>
                <a:gd name="T28" fmla="*/ 340 w 441"/>
                <a:gd name="T29" fmla="*/ 242 h 613"/>
                <a:gd name="T30" fmla="*/ 221 w 441"/>
                <a:gd name="T31" fmla="*/ 84 h 613"/>
                <a:gd name="T32" fmla="*/ 101 w 441"/>
                <a:gd name="T33" fmla="*/ 242 h 613"/>
                <a:gd name="T34" fmla="*/ 221 w 441"/>
                <a:gd name="T35" fmla="*/ 41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613">
                  <a:moveTo>
                    <a:pt x="59" y="546"/>
                  </a:moveTo>
                  <a:cubicBezTo>
                    <a:pt x="78" y="507"/>
                    <a:pt x="91" y="492"/>
                    <a:pt x="121" y="471"/>
                  </a:cubicBezTo>
                  <a:cubicBezTo>
                    <a:pt x="46" y="427"/>
                    <a:pt x="0" y="334"/>
                    <a:pt x="0" y="242"/>
                  </a:cubicBezTo>
                  <a:cubicBezTo>
                    <a:pt x="0" y="99"/>
                    <a:pt x="86" y="0"/>
                    <a:pt x="221" y="0"/>
                  </a:cubicBezTo>
                  <a:cubicBezTo>
                    <a:pt x="355" y="0"/>
                    <a:pt x="441" y="103"/>
                    <a:pt x="441" y="242"/>
                  </a:cubicBezTo>
                  <a:cubicBezTo>
                    <a:pt x="441" y="349"/>
                    <a:pt x="391" y="441"/>
                    <a:pt x="310" y="480"/>
                  </a:cubicBezTo>
                  <a:cubicBezTo>
                    <a:pt x="323" y="494"/>
                    <a:pt x="346" y="509"/>
                    <a:pt x="346" y="561"/>
                  </a:cubicBezTo>
                  <a:cubicBezTo>
                    <a:pt x="346" y="574"/>
                    <a:pt x="343" y="594"/>
                    <a:pt x="335" y="613"/>
                  </a:cubicBezTo>
                  <a:cubicBezTo>
                    <a:pt x="266" y="600"/>
                    <a:pt x="266" y="600"/>
                    <a:pt x="266" y="600"/>
                  </a:cubicBezTo>
                  <a:cubicBezTo>
                    <a:pt x="269" y="587"/>
                    <a:pt x="272" y="573"/>
                    <a:pt x="272" y="563"/>
                  </a:cubicBezTo>
                  <a:cubicBezTo>
                    <a:pt x="272" y="526"/>
                    <a:pt x="247" y="500"/>
                    <a:pt x="217" y="500"/>
                  </a:cubicBezTo>
                  <a:cubicBezTo>
                    <a:pt x="164" y="500"/>
                    <a:pt x="139" y="549"/>
                    <a:pt x="126" y="574"/>
                  </a:cubicBezTo>
                  <a:lnTo>
                    <a:pt x="59" y="546"/>
                  </a:lnTo>
                  <a:close/>
                  <a:moveTo>
                    <a:pt x="221" y="416"/>
                  </a:moveTo>
                  <a:cubicBezTo>
                    <a:pt x="293" y="416"/>
                    <a:pt x="340" y="337"/>
                    <a:pt x="340" y="242"/>
                  </a:cubicBezTo>
                  <a:cubicBezTo>
                    <a:pt x="340" y="147"/>
                    <a:pt x="295" y="84"/>
                    <a:pt x="221" y="84"/>
                  </a:cubicBezTo>
                  <a:cubicBezTo>
                    <a:pt x="143" y="84"/>
                    <a:pt x="101" y="150"/>
                    <a:pt x="101" y="242"/>
                  </a:cubicBezTo>
                  <a:cubicBezTo>
                    <a:pt x="101" y="339"/>
                    <a:pt x="151" y="416"/>
                    <a:pt x="221" y="4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8" name="Freeform 16"/>
            <p:cNvSpPr>
              <a:spLocks/>
            </p:cNvSpPr>
            <p:nvPr userDrawn="1"/>
          </p:nvSpPr>
          <p:spPr bwMode="black">
            <a:xfrm>
              <a:off x="9213850" y="2768601"/>
              <a:ext cx="1230313" cy="1331913"/>
            </a:xfrm>
            <a:custGeom>
              <a:avLst/>
              <a:gdLst>
                <a:gd name="T0" fmla="*/ 241 w 328"/>
                <a:gd name="T1" fmla="*/ 344 h 355"/>
                <a:gd name="T2" fmla="*/ 238 w 328"/>
                <a:gd name="T3" fmla="*/ 297 h 355"/>
                <a:gd name="T4" fmla="*/ 120 w 328"/>
                <a:gd name="T5" fmla="*/ 355 h 355"/>
                <a:gd name="T6" fmla="*/ 7 w 328"/>
                <a:gd name="T7" fmla="*/ 205 h 355"/>
                <a:gd name="T8" fmla="*/ 7 w 328"/>
                <a:gd name="T9" fmla="*/ 113 h 355"/>
                <a:gd name="T10" fmla="*/ 0 w 328"/>
                <a:gd name="T11" fmla="*/ 6 h 355"/>
                <a:gd name="T12" fmla="*/ 104 w 328"/>
                <a:gd name="T13" fmla="*/ 0 h 355"/>
                <a:gd name="T14" fmla="*/ 97 w 328"/>
                <a:gd name="T15" fmla="*/ 113 h 355"/>
                <a:gd name="T16" fmla="*/ 97 w 328"/>
                <a:gd name="T17" fmla="*/ 162 h 355"/>
                <a:gd name="T18" fmla="*/ 158 w 328"/>
                <a:gd name="T19" fmla="*/ 282 h 355"/>
                <a:gd name="T20" fmla="*/ 231 w 328"/>
                <a:gd name="T21" fmla="*/ 162 h 355"/>
                <a:gd name="T22" fmla="*/ 231 w 328"/>
                <a:gd name="T23" fmla="*/ 113 h 355"/>
                <a:gd name="T24" fmla="*/ 224 w 328"/>
                <a:gd name="T25" fmla="*/ 6 h 355"/>
                <a:gd name="T26" fmla="*/ 328 w 328"/>
                <a:gd name="T27" fmla="*/ 0 h 355"/>
                <a:gd name="T28" fmla="*/ 321 w 328"/>
                <a:gd name="T29" fmla="*/ 113 h 355"/>
                <a:gd name="T30" fmla="*/ 321 w 328"/>
                <a:gd name="T31" fmla="*/ 205 h 355"/>
                <a:gd name="T32" fmla="*/ 328 w 328"/>
                <a:gd name="T33" fmla="*/ 344 h 355"/>
                <a:gd name="T34" fmla="*/ 241 w 328"/>
                <a:gd name="T35" fmla="*/ 34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355">
                  <a:moveTo>
                    <a:pt x="241" y="344"/>
                  </a:moveTo>
                  <a:cubicBezTo>
                    <a:pt x="240" y="329"/>
                    <a:pt x="239" y="312"/>
                    <a:pt x="238" y="297"/>
                  </a:cubicBezTo>
                  <a:cubicBezTo>
                    <a:pt x="214" y="320"/>
                    <a:pt x="186" y="355"/>
                    <a:pt x="120" y="355"/>
                  </a:cubicBezTo>
                  <a:cubicBezTo>
                    <a:pt x="44" y="355"/>
                    <a:pt x="7" y="300"/>
                    <a:pt x="7" y="205"/>
                  </a:cubicBezTo>
                  <a:cubicBezTo>
                    <a:pt x="7" y="113"/>
                    <a:pt x="7" y="113"/>
                    <a:pt x="7" y="113"/>
                  </a:cubicBezTo>
                  <a:cubicBezTo>
                    <a:pt x="7" y="67"/>
                    <a:pt x="2" y="29"/>
                    <a:pt x="0" y="6"/>
                  </a:cubicBezTo>
                  <a:cubicBezTo>
                    <a:pt x="104" y="0"/>
                    <a:pt x="104" y="0"/>
                    <a:pt x="104" y="0"/>
                  </a:cubicBezTo>
                  <a:cubicBezTo>
                    <a:pt x="102" y="38"/>
                    <a:pt x="97" y="71"/>
                    <a:pt x="97" y="113"/>
                  </a:cubicBezTo>
                  <a:cubicBezTo>
                    <a:pt x="97" y="162"/>
                    <a:pt x="97" y="162"/>
                    <a:pt x="97" y="162"/>
                  </a:cubicBezTo>
                  <a:cubicBezTo>
                    <a:pt x="97" y="232"/>
                    <a:pt x="105" y="282"/>
                    <a:pt x="158" y="282"/>
                  </a:cubicBezTo>
                  <a:cubicBezTo>
                    <a:pt x="222" y="282"/>
                    <a:pt x="231" y="231"/>
                    <a:pt x="231" y="162"/>
                  </a:cubicBezTo>
                  <a:cubicBezTo>
                    <a:pt x="231" y="113"/>
                    <a:pt x="231" y="113"/>
                    <a:pt x="231" y="113"/>
                  </a:cubicBezTo>
                  <a:cubicBezTo>
                    <a:pt x="231" y="67"/>
                    <a:pt x="226" y="29"/>
                    <a:pt x="224" y="6"/>
                  </a:cubicBezTo>
                  <a:cubicBezTo>
                    <a:pt x="328" y="0"/>
                    <a:pt x="328" y="0"/>
                    <a:pt x="328" y="0"/>
                  </a:cubicBezTo>
                  <a:cubicBezTo>
                    <a:pt x="326" y="38"/>
                    <a:pt x="321" y="71"/>
                    <a:pt x="321" y="113"/>
                  </a:cubicBezTo>
                  <a:cubicBezTo>
                    <a:pt x="321" y="205"/>
                    <a:pt x="321" y="205"/>
                    <a:pt x="321" y="205"/>
                  </a:cubicBezTo>
                  <a:cubicBezTo>
                    <a:pt x="321" y="266"/>
                    <a:pt x="325" y="294"/>
                    <a:pt x="328" y="344"/>
                  </a:cubicBezTo>
                  <a:lnTo>
                    <a:pt x="241" y="3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39" name="Freeform 17"/>
            <p:cNvSpPr>
              <a:spLocks noEditPoints="1"/>
            </p:cNvSpPr>
            <p:nvPr userDrawn="1"/>
          </p:nvSpPr>
          <p:spPr bwMode="black">
            <a:xfrm>
              <a:off x="10653712" y="2738438"/>
              <a:ext cx="1230313" cy="1362075"/>
            </a:xfrm>
            <a:custGeom>
              <a:avLst/>
              <a:gdLst>
                <a:gd name="T0" fmla="*/ 295 w 328"/>
                <a:gd name="T1" fmla="*/ 353 h 363"/>
                <a:gd name="T2" fmla="*/ 208 w 328"/>
                <a:gd name="T3" fmla="*/ 363 h 363"/>
                <a:gd name="T4" fmla="*/ 0 w 328"/>
                <a:gd name="T5" fmla="*/ 160 h 363"/>
                <a:gd name="T6" fmla="*/ 166 w 328"/>
                <a:gd name="T7" fmla="*/ 0 h 363"/>
                <a:gd name="T8" fmla="*/ 328 w 328"/>
                <a:gd name="T9" fmla="*/ 175 h 363"/>
                <a:gd name="T10" fmla="*/ 327 w 328"/>
                <a:gd name="T11" fmla="*/ 196 h 363"/>
                <a:gd name="T12" fmla="*/ 90 w 328"/>
                <a:gd name="T13" fmla="*/ 196 h 363"/>
                <a:gd name="T14" fmla="*/ 220 w 328"/>
                <a:gd name="T15" fmla="*/ 290 h 363"/>
                <a:gd name="T16" fmla="*/ 295 w 328"/>
                <a:gd name="T17" fmla="*/ 279 h 363"/>
                <a:gd name="T18" fmla="*/ 295 w 328"/>
                <a:gd name="T19" fmla="*/ 353 h 363"/>
                <a:gd name="T20" fmla="*/ 237 w 328"/>
                <a:gd name="T21" fmla="*/ 139 h 363"/>
                <a:gd name="T22" fmla="*/ 169 w 328"/>
                <a:gd name="T23" fmla="*/ 74 h 363"/>
                <a:gd name="T24" fmla="*/ 90 w 328"/>
                <a:gd name="T25" fmla="*/ 139 h 363"/>
                <a:gd name="T26" fmla="*/ 237 w 328"/>
                <a:gd name="T27" fmla="*/ 139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363">
                  <a:moveTo>
                    <a:pt x="295" y="353"/>
                  </a:moveTo>
                  <a:cubicBezTo>
                    <a:pt x="266" y="360"/>
                    <a:pt x="238" y="363"/>
                    <a:pt x="208" y="363"/>
                  </a:cubicBezTo>
                  <a:cubicBezTo>
                    <a:pt x="77" y="363"/>
                    <a:pt x="0" y="276"/>
                    <a:pt x="0" y="160"/>
                  </a:cubicBezTo>
                  <a:cubicBezTo>
                    <a:pt x="0" y="65"/>
                    <a:pt x="69" y="0"/>
                    <a:pt x="166" y="0"/>
                  </a:cubicBezTo>
                  <a:cubicBezTo>
                    <a:pt x="291" y="0"/>
                    <a:pt x="328" y="96"/>
                    <a:pt x="328" y="175"/>
                  </a:cubicBezTo>
                  <a:cubicBezTo>
                    <a:pt x="328" y="182"/>
                    <a:pt x="327" y="190"/>
                    <a:pt x="327" y="196"/>
                  </a:cubicBezTo>
                  <a:cubicBezTo>
                    <a:pt x="90" y="196"/>
                    <a:pt x="90" y="196"/>
                    <a:pt x="90" y="196"/>
                  </a:cubicBezTo>
                  <a:cubicBezTo>
                    <a:pt x="92" y="228"/>
                    <a:pt x="116" y="290"/>
                    <a:pt x="220" y="290"/>
                  </a:cubicBezTo>
                  <a:cubicBezTo>
                    <a:pt x="245" y="290"/>
                    <a:pt x="271" y="283"/>
                    <a:pt x="295" y="279"/>
                  </a:cubicBezTo>
                  <a:lnTo>
                    <a:pt x="295" y="353"/>
                  </a:lnTo>
                  <a:close/>
                  <a:moveTo>
                    <a:pt x="237" y="139"/>
                  </a:moveTo>
                  <a:cubicBezTo>
                    <a:pt x="237" y="112"/>
                    <a:pt x="214" y="74"/>
                    <a:pt x="169" y="74"/>
                  </a:cubicBezTo>
                  <a:cubicBezTo>
                    <a:pt x="114" y="74"/>
                    <a:pt x="93" y="114"/>
                    <a:pt x="90" y="139"/>
                  </a:cubicBezTo>
                  <a:lnTo>
                    <a:pt x="237"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0" name="Freeform 18"/>
            <p:cNvSpPr>
              <a:spLocks/>
            </p:cNvSpPr>
            <p:nvPr userDrawn="1"/>
          </p:nvSpPr>
          <p:spPr bwMode="black">
            <a:xfrm>
              <a:off x="12063412" y="2738438"/>
              <a:ext cx="922338" cy="1362075"/>
            </a:xfrm>
            <a:custGeom>
              <a:avLst/>
              <a:gdLst>
                <a:gd name="T0" fmla="*/ 211 w 246"/>
                <a:gd name="T1" fmla="*/ 75 h 363"/>
                <a:gd name="T2" fmla="*/ 151 w 246"/>
                <a:gd name="T3" fmla="*/ 67 h 363"/>
                <a:gd name="T4" fmla="*/ 90 w 246"/>
                <a:gd name="T5" fmla="*/ 94 h 363"/>
                <a:gd name="T6" fmla="*/ 162 w 246"/>
                <a:gd name="T7" fmla="*/ 152 h 363"/>
                <a:gd name="T8" fmla="*/ 246 w 246"/>
                <a:gd name="T9" fmla="*/ 259 h 363"/>
                <a:gd name="T10" fmla="*/ 104 w 246"/>
                <a:gd name="T11" fmla="*/ 363 h 363"/>
                <a:gd name="T12" fmla="*/ 6 w 246"/>
                <a:gd name="T13" fmla="*/ 348 h 363"/>
                <a:gd name="T14" fmla="*/ 6 w 246"/>
                <a:gd name="T15" fmla="*/ 274 h 363"/>
                <a:gd name="T16" fmla="*/ 107 w 246"/>
                <a:gd name="T17" fmla="*/ 296 h 363"/>
                <a:gd name="T18" fmla="*/ 156 w 246"/>
                <a:gd name="T19" fmla="*/ 262 h 363"/>
                <a:gd name="T20" fmla="*/ 85 w 246"/>
                <a:gd name="T21" fmla="*/ 204 h 363"/>
                <a:gd name="T22" fmla="*/ 0 w 246"/>
                <a:gd name="T23" fmla="*/ 94 h 363"/>
                <a:gd name="T24" fmla="*/ 135 w 246"/>
                <a:gd name="T25" fmla="*/ 0 h 363"/>
                <a:gd name="T26" fmla="*/ 211 w 246"/>
                <a:gd name="T27" fmla="*/ 6 h 363"/>
                <a:gd name="T28" fmla="*/ 211 w 246"/>
                <a:gd name="T29" fmla="*/ 7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363">
                  <a:moveTo>
                    <a:pt x="211" y="75"/>
                  </a:moveTo>
                  <a:cubicBezTo>
                    <a:pt x="190" y="72"/>
                    <a:pt x="171" y="67"/>
                    <a:pt x="151" y="67"/>
                  </a:cubicBezTo>
                  <a:cubicBezTo>
                    <a:pt x="115" y="67"/>
                    <a:pt x="90" y="76"/>
                    <a:pt x="90" y="94"/>
                  </a:cubicBezTo>
                  <a:cubicBezTo>
                    <a:pt x="90" y="114"/>
                    <a:pt x="124" y="131"/>
                    <a:pt x="162" y="152"/>
                  </a:cubicBezTo>
                  <a:cubicBezTo>
                    <a:pt x="197" y="172"/>
                    <a:pt x="246" y="199"/>
                    <a:pt x="246" y="259"/>
                  </a:cubicBezTo>
                  <a:cubicBezTo>
                    <a:pt x="246" y="326"/>
                    <a:pt x="190" y="363"/>
                    <a:pt x="104" y="363"/>
                  </a:cubicBezTo>
                  <a:cubicBezTo>
                    <a:pt x="65" y="363"/>
                    <a:pt x="38" y="355"/>
                    <a:pt x="6" y="348"/>
                  </a:cubicBezTo>
                  <a:cubicBezTo>
                    <a:pt x="6" y="274"/>
                    <a:pt x="6" y="274"/>
                    <a:pt x="6" y="274"/>
                  </a:cubicBezTo>
                  <a:cubicBezTo>
                    <a:pt x="31" y="282"/>
                    <a:pt x="71" y="296"/>
                    <a:pt x="107" y="296"/>
                  </a:cubicBezTo>
                  <a:cubicBezTo>
                    <a:pt x="131" y="296"/>
                    <a:pt x="156" y="285"/>
                    <a:pt x="156" y="262"/>
                  </a:cubicBezTo>
                  <a:cubicBezTo>
                    <a:pt x="156" y="241"/>
                    <a:pt x="127" y="228"/>
                    <a:pt x="85" y="204"/>
                  </a:cubicBezTo>
                  <a:cubicBezTo>
                    <a:pt x="47" y="185"/>
                    <a:pt x="0" y="145"/>
                    <a:pt x="0" y="94"/>
                  </a:cubicBezTo>
                  <a:cubicBezTo>
                    <a:pt x="0" y="33"/>
                    <a:pt x="58" y="0"/>
                    <a:pt x="135" y="0"/>
                  </a:cubicBezTo>
                  <a:cubicBezTo>
                    <a:pt x="161" y="0"/>
                    <a:pt x="186" y="2"/>
                    <a:pt x="211" y="6"/>
                  </a:cubicBezTo>
                  <a:lnTo>
                    <a:pt x="211" y="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sp>
          <p:nvSpPr>
            <p:cNvPr id="41" name="Freeform 19"/>
            <p:cNvSpPr>
              <a:spLocks/>
            </p:cNvSpPr>
            <p:nvPr userDrawn="1"/>
          </p:nvSpPr>
          <p:spPr bwMode="black">
            <a:xfrm>
              <a:off x="13054012" y="2405063"/>
              <a:ext cx="850900" cy="1695450"/>
            </a:xfrm>
            <a:custGeom>
              <a:avLst/>
              <a:gdLst>
                <a:gd name="T0" fmla="*/ 221 w 227"/>
                <a:gd name="T1" fmla="*/ 449 h 452"/>
                <a:gd name="T2" fmla="*/ 181 w 227"/>
                <a:gd name="T3" fmla="*/ 452 h 452"/>
                <a:gd name="T4" fmla="*/ 64 w 227"/>
                <a:gd name="T5" fmla="*/ 332 h 452"/>
                <a:gd name="T6" fmla="*/ 64 w 227"/>
                <a:gd name="T7" fmla="*/ 164 h 452"/>
                <a:gd name="T8" fmla="*/ 0 w 227"/>
                <a:gd name="T9" fmla="*/ 167 h 452"/>
                <a:gd name="T10" fmla="*/ 5 w 227"/>
                <a:gd name="T11" fmla="*/ 100 h 452"/>
                <a:gd name="T12" fmla="*/ 64 w 227"/>
                <a:gd name="T13" fmla="*/ 100 h 452"/>
                <a:gd name="T14" fmla="*/ 64 w 227"/>
                <a:gd name="T15" fmla="*/ 33 h 452"/>
                <a:gd name="T16" fmla="*/ 161 w 227"/>
                <a:gd name="T17" fmla="*/ 0 h 452"/>
                <a:gd name="T18" fmla="*/ 155 w 227"/>
                <a:gd name="T19" fmla="*/ 89 h 452"/>
                <a:gd name="T20" fmla="*/ 155 w 227"/>
                <a:gd name="T21" fmla="*/ 100 h 452"/>
                <a:gd name="T22" fmla="*/ 227 w 227"/>
                <a:gd name="T23" fmla="*/ 97 h 452"/>
                <a:gd name="T24" fmla="*/ 223 w 227"/>
                <a:gd name="T25" fmla="*/ 164 h 452"/>
                <a:gd name="T26" fmla="*/ 155 w 227"/>
                <a:gd name="T27" fmla="*/ 164 h 452"/>
                <a:gd name="T28" fmla="*/ 155 w 227"/>
                <a:gd name="T29" fmla="*/ 299 h 452"/>
                <a:gd name="T30" fmla="*/ 205 w 227"/>
                <a:gd name="T31" fmla="*/ 379 h 452"/>
                <a:gd name="T32" fmla="*/ 227 w 227"/>
                <a:gd name="T33" fmla="*/ 376 h 452"/>
                <a:gd name="T34" fmla="*/ 221 w 227"/>
                <a:gd name="T35" fmla="*/ 44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452">
                  <a:moveTo>
                    <a:pt x="221" y="449"/>
                  </a:moveTo>
                  <a:cubicBezTo>
                    <a:pt x="208" y="450"/>
                    <a:pt x="196" y="452"/>
                    <a:pt x="181" y="452"/>
                  </a:cubicBezTo>
                  <a:cubicBezTo>
                    <a:pt x="136" y="452"/>
                    <a:pt x="64" y="436"/>
                    <a:pt x="64" y="332"/>
                  </a:cubicBezTo>
                  <a:cubicBezTo>
                    <a:pt x="64" y="164"/>
                    <a:pt x="64" y="164"/>
                    <a:pt x="64" y="164"/>
                  </a:cubicBezTo>
                  <a:cubicBezTo>
                    <a:pt x="50" y="164"/>
                    <a:pt x="25" y="166"/>
                    <a:pt x="0" y="167"/>
                  </a:cubicBezTo>
                  <a:cubicBezTo>
                    <a:pt x="5" y="100"/>
                    <a:pt x="5" y="100"/>
                    <a:pt x="5" y="100"/>
                  </a:cubicBezTo>
                  <a:cubicBezTo>
                    <a:pt x="64" y="100"/>
                    <a:pt x="64" y="100"/>
                    <a:pt x="64" y="100"/>
                  </a:cubicBezTo>
                  <a:cubicBezTo>
                    <a:pt x="64" y="33"/>
                    <a:pt x="64" y="33"/>
                    <a:pt x="64" y="33"/>
                  </a:cubicBezTo>
                  <a:cubicBezTo>
                    <a:pt x="161" y="0"/>
                    <a:pt x="161" y="0"/>
                    <a:pt x="161" y="0"/>
                  </a:cubicBezTo>
                  <a:cubicBezTo>
                    <a:pt x="158" y="30"/>
                    <a:pt x="155" y="75"/>
                    <a:pt x="155" y="89"/>
                  </a:cubicBezTo>
                  <a:cubicBezTo>
                    <a:pt x="155" y="100"/>
                    <a:pt x="155" y="100"/>
                    <a:pt x="155" y="100"/>
                  </a:cubicBezTo>
                  <a:cubicBezTo>
                    <a:pt x="175" y="100"/>
                    <a:pt x="197" y="100"/>
                    <a:pt x="227" y="97"/>
                  </a:cubicBezTo>
                  <a:cubicBezTo>
                    <a:pt x="223" y="164"/>
                    <a:pt x="223" y="164"/>
                    <a:pt x="223" y="164"/>
                  </a:cubicBezTo>
                  <a:cubicBezTo>
                    <a:pt x="155" y="164"/>
                    <a:pt x="155" y="164"/>
                    <a:pt x="155" y="164"/>
                  </a:cubicBezTo>
                  <a:cubicBezTo>
                    <a:pt x="155" y="299"/>
                    <a:pt x="155" y="299"/>
                    <a:pt x="155" y="299"/>
                  </a:cubicBezTo>
                  <a:cubicBezTo>
                    <a:pt x="155" y="347"/>
                    <a:pt x="155" y="379"/>
                    <a:pt x="205" y="379"/>
                  </a:cubicBezTo>
                  <a:cubicBezTo>
                    <a:pt x="212" y="379"/>
                    <a:pt x="219" y="378"/>
                    <a:pt x="227" y="376"/>
                  </a:cubicBezTo>
                  <a:lnTo>
                    <a:pt x="221" y="4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srgbClr val="1F497D"/>
                </a:solidFill>
              </a:endParaRPr>
            </a:p>
          </p:txBody>
        </p:sp>
      </p:grpSp>
    </p:spTree>
    <p:extLst>
      <p:ext uri="{BB962C8B-B14F-4D97-AF65-F5344CB8AC3E}">
        <p14:creationId xmlns:p14="http://schemas.microsoft.com/office/powerpoint/2010/main" val="150714490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t Green White 1">
    <p:spTree>
      <p:nvGrpSpPr>
        <p:cNvPr id="1" name=""/>
        <p:cNvGrpSpPr/>
        <p:nvPr/>
      </p:nvGrpSpPr>
      <p:grpSpPr>
        <a:xfrm>
          <a:off x="0" y="0"/>
          <a:ext cx="0" cy="0"/>
          <a:chOff x="0" y="0"/>
          <a:chExt cx="0" cy="0"/>
        </a:xfrm>
      </p:grpSpPr>
      <p:pic>
        <p:nvPicPr>
          <p:cNvPr id="4" name="Picture 4" descr="Slide2_Green.jpg"/>
          <p:cNvPicPr>
            <a:picLocks noChangeAspect="1"/>
          </p:cNvPicPr>
          <p:nvPr userDrawn="1"/>
        </p:nvPicPr>
        <p:blipFill>
          <a:blip r:embed="rId2" cstate="print"/>
          <a:srcRect/>
          <a:stretch>
            <a:fillRect/>
          </a:stretch>
        </p:blipFill>
        <p:spPr bwMode="auto">
          <a:xfrm>
            <a:off x="0" y="0"/>
            <a:ext cx="9156700" cy="6867525"/>
          </a:xfrm>
          <a:prstGeom prst="rect">
            <a:avLst/>
          </a:prstGeom>
          <a:noFill/>
          <a:ln w="9525">
            <a:noFill/>
            <a:miter lim="800000"/>
            <a:headEnd/>
            <a:tailEnd/>
          </a:ln>
        </p:spPr>
      </p:pic>
      <p:pic>
        <p:nvPicPr>
          <p:cNvPr id="5" name="Picture 5" descr="Pantone ipsos.png"/>
          <p:cNvPicPr>
            <a:picLocks noChangeAspect="1"/>
          </p:cNvPicPr>
          <p:nvPr userDrawn="1"/>
        </p:nvPicPr>
        <p:blipFill>
          <a:blip r:embed="rId3" cstate="print"/>
          <a:srcRect/>
          <a:stretch>
            <a:fillRect/>
          </a:stretch>
        </p:blipFill>
        <p:spPr bwMode="auto">
          <a:xfrm>
            <a:off x="152400" y="152400"/>
            <a:ext cx="520700" cy="477838"/>
          </a:xfrm>
          <a:prstGeom prst="rect">
            <a:avLst/>
          </a:prstGeom>
          <a:noFill/>
          <a:ln w="9525">
            <a:noFill/>
            <a:miter lim="800000"/>
            <a:headEnd/>
            <a:tailEnd/>
          </a:ln>
        </p:spPr>
      </p:pic>
      <p:sp>
        <p:nvSpPr>
          <p:cNvPr id="11" name="Title 6"/>
          <p:cNvSpPr>
            <a:spLocks noGrp="1"/>
          </p:cNvSpPr>
          <p:nvPr>
            <p:ph type="title"/>
          </p:nvPr>
        </p:nvSpPr>
        <p:spPr bwMode="gray">
          <a:xfrm>
            <a:off x="838200" y="304800"/>
            <a:ext cx="7010400" cy="1143000"/>
          </a:xfrm>
          <a:prstGeom prst="rect">
            <a:avLst/>
          </a:prstGeom>
        </p:spPr>
        <p:txBody>
          <a:bodyPr/>
          <a:lstStyle>
            <a:lvl1pPr algn="l">
              <a:defRPr b="1" cap="all">
                <a:solidFill>
                  <a:srgbClr val="595959"/>
                </a:solidFill>
              </a:defRPr>
            </a:lvl1pPr>
          </a:lstStyle>
          <a:p>
            <a:r>
              <a:rPr lang="en-US" dirty="0" smtClean="0"/>
              <a:t>Click to edit Master title style</a:t>
            </a:r>
            <a:endParaRPr lang="en-US" dirty="0"/>
          </a:p>
        </p:txBody>
      </p:sp>
      <p:sp>
        <p:nvSpPr>
          <p:cNvPr id="12" name="Text Placeholder 8"/>
          <p:cNvSpPr>
            <a:spLocks noGrp="1"/>
          </p:cNvSpPr>
          <p:nvPr>
            <p:ph type="body" sz="quarter" idx="10"/>
          </p:nvPr>
        </p:nvSpPr>
        <p:spPr bwMode="gray">
          <a:xfrm>
            <a:off x="838200" y="1600200"/>
            <a:ext cx="7010400" cy="4876800"/>
          </a:xfrm>
          <a:prstGeom prst="rect">
            <a:avLst/>
          </a:prstGeom>
        </p:spPr>
        <p:txBody>
          <a:bodyPr>
            <a:normAutofit/>
          </a:bodyPr>
          <a:lstStyle>
            <a:lvl1pPr marL="0" indent="0">
              <a:lnSpc>
                <a:spcPct val="150000"/>
              </a:lnSpc>
              <a:buFont typeface="Arial"/>
              <a:buNone/>
              <a:defRPr sz="1400" b="0" cap="none" baseline="0">
                <a:solidFill>
                  <a:srgbClr val="595959"/>
                </a:solidFill>
                <a:latin typeface="Arial"/>
              </a:defRPr>
            </a:lvl1pPr>
            <a:lvl2pPr>
              <a:lnSpc>
                <a:spcPct val="150000"/>
              </a:lnSpc>
              <a:buFont typeface="Arial"/>
              <a:buChar char="•"/>
              <a:defRPr sz="1400" cap="none" baseline="0">
                <a:solidFill>
                  <a:srgbClr val="595959"/>
                </a:solidFill>
                <a:latin typeface="Arial"/>
              </a:defRPr>
            </a:lvl2pPr>
            <a:lvl3pPr>
              <a:lnSpc>
                <a:spcPct val="150000"/>
              </a:lnSpc>
              <a:buFont typeface="Lucida Grande"/>
              <a:buChar char="–"/>
              <a:defRPr sz="1400" cap="none" baseline="0">
                <a:solidFill>
                  <a:srgbClr val="595959"/>
                </a:solidFill>
                <a:latin typeface="Arial"/>
              </a:defRPr>
            </a:lvl3pPr>
            <a:lvl4pPr>
              <a:lnSpc>
                <a:spcPct val="150000"/>
              </a:lnSpc>
              <a:buFont typeface="Arial"/>
              <a:buChar char="•"/>
              <a:defRPr sz="1400" cap="none" baseline="0">
                <a:solidFill>
                  <a:srgbClr val="595959"/>
                </a:solidFill>
                <a:latin typeface="Arial"/>
              </a:defRPr>
            </a:lvl4pPr>
            <a:lvl5pPr>
              <a:lnSpc>
                <a:spcPct val="150000"/>
              </a:lnSpc>
              <a:defRPr sz="1400" cap="none" baseline="0">
                <a:solidFill>
                  <a:srgbClr val="595959"/>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6" name="Slide Number Placeholder 14"/>
          <p:cNvSpPr>
            <a:spLocks noGrp="1"/>
          </p:cNvSpPr>
          <p:nvPr>
            <p:ph type="sldNum" sz="quarter" idx="11"/>
          </p:nvPr>
        </p:nvSpPr>
        <p:spPr>
          <a:xfrm>
            <a:off x="6934200" y="6400800"/>
            <a:ext cx="2133600" cy="365125"/>
          </a:xfrm>
          <a:prstGeom prst="rect">
            <a:avLst/>
          </a:prstGeom>
        </p:spPr>
        <p:txBody>
          <a:bodyPr/>
          <a:lstStyle>
            <a:lvl1pPr algn="r">
              <a:defRPr sz="1200" b="1" smtClean="0">
                <a:solidFill>
                  <a:srgbClr val="595959"/>
                </a:solidFill>
              </a:defRPr>
            </a:lvl1pPr>
          </a:lstStyle>
          <a:p>
            <a:pPr>
              <a:defRPr/>
            </a:pPr>
            <a:fld id="{DCC3E58F-7C09-4180-A1D2-6EDD3B035560}" type="slidenum">
              <a:rPr lang="en-US"/>
              <a:pPr>
                <a:defRPr/>
              </a:pPr>
              <a:t>‹#›</a:t>
            </a:fld>
            <a:endParaRPr lang="en-US" dirty="0"/>
          </a:p>
        </p:txBody>
      </p:sp>
    </p:spTree>
    <p:extLst>
      <p:ext uri="{BB962C8B-B14F-4D97-AF65-F5344CB8AC3E}">
        <p14:creationId xmlns:p14="http://schemas.microsoft.com/office/powerpoint/2010/main" val="30389603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425450" y="6226175"/>
            <a:ext cx="395288" cy="274638"/>
          </a:xfrm>
          <a:prstGeom prst="rect">
            <a:avLst/>
          </a:prstGeom>
          <a:ln/>
        </p:spPr>
        <p:txBody>
          <a:bodyPr/>
          <a:lstStyle>
            <a:lvl1pPr>
              <a:defRPr/>
            </a:lvl1pPr>
          </a:lstStyle>
          <a:p>
            <a:pPr>
              <a:defRPr/>
            </a:pPr>
            <a:fld id="{1B3EDF8F-C49B-4B88-8AF1-56F81C516355}" type="slidenum">
              <a:rPr lang="en-GB">
                <a:solidFill>
                  <a:srgbClr val="1F497D"/>
                </a:solidFill>
              </a:rPr>
              <a:pPr>
                <a:defRPr/>
              </a:pPr>
              <a:t>‹#›</a:t>
            </a:fld>
            <a:endParaRPr lang="en-GB">
              <a:solidFill>
                <a:srgbClr val="1F497D"/>
              </a:solidFill>
            </a:endParaRPr>
          </a:p>
        </p:txBody>
      </p:sp>
    </p:spTree>
    <p:extLst>
      <p:ext uri="{BB962C8B-B14F-4D97-AF65-F5344CB8AC3E}">
        <p14:creationId xmlns:p14="http://schemas.microsoft.com/office/powerpoint/2010/main" val="31990277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225" y="-106363"/>
            <a:ext cx="5824538" cy="1143001"/>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2250" cy="3916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600200"/>
            <a:ext cx="4033838" cy="3916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8086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Yellow White 1">
    <p:spTree>
      <p:nvGrpSpPr>
        <p:cNvPr id="1" name=""/>
        <p:cNvGrpSpPr/>
        <p:nvPr/>
      </p:nvGrpSpPr>
      <p:grpSpPr>
        <a:xfrm>
          <a:off x="0" y="0"/>
          <a:ext cx="0" cy="0"/>
          <a:chOff x="0" y="0"/>
          <a:chExt cx="0" cy="0"/>
        </a:xfrm>
      </p:grpSpPr>
      <p:pic>
        <p:nvPicPr>
          <p:cNvPr id="4" name="Picture 4" descr="Slide2_Yellow.jpg"/>
          <p:cNvPicPr>
            <a:picLocks noChangeAspect="1"/>
          </p:cNvPicPr>
          <p:nvPr userDrawn="1"/>
        </p:nvPicPr>
        <p:blipFill>
          <a:blip r:embed="rId2" cstate="print"/>
          <a:srcRect/>
          <a:stretch>
            <a:fillRect/>
          </a:stretch>
        </p:blipFill>
        <p:spPr bwMode="auto">
          <a:xfrm>
            <a:off x="0" y="0"/>
            <a:ext cx="9156700" cy="6867525"/>
          </a:xfrm>
          <a:prstGeom prst="rect">
            <a:avLst/>
          </a:prstGeom>
          <a:noFill/>
          <a:ln w="9525">
            <a:noFill/>
            <a:miter lim="800000"/>
            <a:headEnd/>
            <a:tailEnd/>
          </a:ln>
        </p:spPr>
      </p:pic>
      <p:pic>
        <p:nvPicPr>
          <p:cNvPr id="5" name="Picture 5" descr="Pantone ipsos.png"/>
          <p:cNvPicPr>
            <a:picLocks noChangeAspect="1"/>
          </p:cNvPicPr>
          <p:nvPr userDrawn="1"/>
        </p:nvPicPr>
        <p:blipFill>
          <a:blip r:embed="rId3" cstate="print"/>
          <a:srcRect/>
          <a:stretch>
            <a:fillRect/>
          </a:stretch>
        </p:blipFill>
        <p:spPr bwMode="auto">
          <a:xfrm>
            <a:off x="152400" y="152400"/>
            <a:ext cx="520700" cy="477838"/>
          </a:xfrm>
          <a:prstGeom prst="rect">
            <a:avLst/>
          </a:prstGeom>
          <a:noFill/>
          <a:ln w="9525">
            <a:noFill/>
            <a:miter lim="800000"/>
            <a:headEnd/>
            <a:tailEnd/>
          </a:ln>
        </p:spPr>
      </p:pic>
      <p:sp>
        <p:nvSpPr>
          <p:cNvPr id="11" name="Title 6"/>
          <p:cNvSpPr>
            <a:spLocks noGrp="1"/>
          </p:cNvSpPr>
          <p:nvPr>
            <p:ph type="title"/>
          </p:nvPr>
        </p:nvSpPr>
        <p:spPr bwMode="gray">
          <a:xfrm>
            <a:off x="838200" y="304800"/>
            <a:ext cx="7010400" cy="1143000"/>
          </a:xfrm>
          <a:prstGeom prst="rect">
            <a:avLst/>
          </a:prstGeom>
        </p:spPr>
        <p:txBody>
          <a:bodyPr>
            <a:normAutofit/>
          </a:bodyPr>
          <a:lstStyle>
            <a:lvl1pPr algn="l">
              <a:defRPr sz="2800" b="1" cap="all">
                <a:solidFill>
                  <a:srgbClr val="595959"/>
                </a:solidFill>
              </a:defRPr>
            </a:lvl1pPr>
          </a:lstStyle>
          <a:p>
            <a:r>
              <a:rPr lang="en-US" dirty="0" smtClean="0"/>
              <a:t>Click to edit Master title style</a:t>
            </a:r>
            <a:endParaRPr lang="en-US" dirty="0"/>
          </a:p>
        </p:txBody>
      </p:sp>
      <p:sp>
        <p:nvSpPr>
          <p:cNvPr id="12" name="Text Placeholder 8"/>
          <p:cNvSpPr>
            <a:spLocks noGrp="1"/>
          </p:cNvSpPr>
          <p:nvPr>
            <p:ph type="body" sz="quarter" idx="10"/>
          </p:nvPr>
        </p:nvSpPr>
        <p:spPr bwMode="gray">
          <a:xfrm>
            <a:off x="838200" y="1600200"/>
            <a:ext cx="7010400" cy="4876800"/>
          </a:xfrm>
          <a:prstGeom prst="rect">
            <a:avLst/>
          </a:prstGeom>
        </p:spPr>
        <p:txBody>
          <a:bodyPr>
            <a:normAutofit/>
          </a:bodyPr>
          <a:lstStyle>
            <a:lvl1pPr marL="0" indent="0">
              <a:lnSpc>
                <a:spcPct val="150000"/>
              </a:lnSpc>
              <a:buFont typeface="Arial"/>
              <a:buNone/>
              <a:defRPr sz="1400" b="0" cap="none" baseline="0">
                <a:solidFill>
                  <a:srgbClr val="595959"/>
                </a:solidFill>
                <a:latin typeface="Arial"/>
              </a:defRPr>
            </a:lvl1pPr>
            <a:lvl2pPr>
              <a:lnSpc>
                <a:spcPct val="150000"/>
              </a:lnSpc>
              <a:buFont typeface="Arial"/>
              <a:buChar char="•"/>
              <a:defRPr sz="1400" cap="none" baseline="0">
                <a:solidFill>
                  <a:srgbClr val="595959"/>
                </a:solidFill>
                <a:latin typeface="Arial"/>
              </a:defRPr>
            </a:lvl2pPr>
            <a:lvl3pPr>
              <a:lnSpc>
                <a:spcPct val="150000"/>
              </a:lnSpc>
              <a:buFont typeface="Lucida Grande"/>
              <a:buChar char="–"/>
              <a:defRPr sz="1400" cap="none" baseline="0">
                <a:solidFill>
                  <a:srgbClr val="595959"/>
                </a:solidFill>
                <a:latin typeface="Arial"/>
              </a:defRPr>
            </a:lvl3pPr>
            <a:lvl4pPr>
              <a:lnSpc>
                <a:spcPct val="150000"/>
              </a:lnSpc>
              <a:buFont typeface="Arial"/>
              <a:buChar char="•"/>
              <a:defRPr sz="1400" cap="none" baseline="0">
                <a:solidFill>
                  <a:srgbClr val="595959"/>
                </a:solidFill>
                <a:latin typeface="Arial"/>
              </a:defRPr>
            </a:lvl4pPr>
            <a:lvl5pPr>
              <a:lnSpc>
                <a:spcPct val="150000"/>
              </a:lnSpc>
              <a:defRPr sz="1400" cap="none" baseline="0">
                <a:solidFill>
                  <a:srgbClr val="595959"/>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6" name="Slide Number Placeholder 14"/>
          <p:cNvSpPr>
            <a:spLocks noGrp="1"/>
          </p:cNvSpPr>
          <p:nvPr>
            <p:ph type="sldNum" sz="quarter" idx="11"/>
          </p:nvPr>
        </p:nvSpPr>
        <p:spPr>
          <a:xfrm>
            <a:off x="6934200" y="6400800"/>
            <a:ext cx="2133600" cy="365125"/>
          </a:xfrm>
          <a:prstGeom prst="rect">
            <a:avLst/>
          </a:prstGeom>
        </p:spPr>
        <p:txBody>
          <a:bodyPr/>
          <a:lstStyle>
            <a:lvl1pPr algn="r">
              <a:defRPr sz="1200" b="1" smtClean="0">
                <a:solidFill>
                  <a:srgbClr val="595959"/>
                </a:solidFill>
              </a:defRPr>
            </a:lvl1pPr>
          </a:lstStyle>
          <a:p>
            <a:pPr>
              <a:defRPr/>
            </a:pPr>
            <a:fld id="{F24BECE4-6585-45FD-A15B-05D7598C6874}" type="slidenum">
              <a:rPr lang="en-US"/>
              <a:pPr>
                <a:defRPr/>
              </a:pPr>
              <a:t>‹#›</a:t>
            </a:fld>
            <a:endParaRPr lang="en-US" dirty="0"/>
          </a:p>
        </p:txBody>
      </p:sp>
    </p:spTree>
    <p:extLst>
      <p:ext uri="{BB962C8B-B14F-4D97-AF65-F5344CB8AC3E}">
        <p14:creationId xmlns:p14="http://schemas.microsoft.com/office/powerpoint/2010/main" val="3445815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658225" y="6597650"/>
            <a:ext cx="358775" cy="152400"/>
          </a:xfrm>
          <a:prstGeom prst="rect">
            <a:avLst/>
          </a:prstGeom>
        </p:spPr>
        <p:txBody>
          <a:bodyPr/>
          <a:lstStyle>
            <a:lvl1pPr algn="ctr" eaLnBrk="0" hangingPunct="0">
              <a:defRPr/>
            </a:lvl1pPr>
          </a:lstStyle>
          <a:p>
            <a:pPr>
              <a:defRPr/>
            </a:pPr>
            <a:fld id="{CB708BAE-6C5B-4C3F-96CC-EB92F725316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15925"/>
            <a:ext cx="7162800" cy="427038"/>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04913"/>
            <a:ext cx="7275513" cy="1616075"/>
          </a:xfrm>
          <a:prstGeom prst="rect">
            <a:avLst/>
          </a:prstGeom>
        </p:spPr>
        <p:txBody>
          <a:bodyPr/>
          <a:lstStyle/>
          <a:p>
            <a:pPr lvl="0"/>
            <a:endParaRPr lang="en-US" noProof="0" dirty="0"/>
          </a:p>
        </p:txBody>
      </p:sp>
      <p:sp>
        <p:nvSpPr>
          <p:cNvPr id="4" name="Rectangle 6"/>
          <p:cNvSpPr>
            <a:spLocks noGrp="1" noChangeArrowheads="1"/>
          </p:cNvSpPr>
          <p:nvPr>
            <p:ph type="sldNum" sz="quarter" idx="10"/>
          </p:nvPr>
        </p:nvSpPr>
        <p:spPr>
          <a:xfrm>
            <a:off x="8658225" y="6597650"/>
            <a:ext cx="358775" cy="152400"/>
          </a:xfrm>
          <a:prstGeom prst="rect">
            <a:avLst/>
          </a:prstGeom>
        </p:spPr>
        <p:txBody>
          <a:bodyPr/>
          <a:lstStyle>
            <a:lvl1pPr algn="ctr" eaLnBrk="0" hangingPunct="0">
              <a:defRPr/>
            </a:lvl1pPr>
          </a:lstStyle>
          <a:p>
            <a:pPr>
              <a:defRPr/>
            </a:pPr>
            <a:fld id="{6A0A831F-0362-4071-B81C-C2CF4D9563F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6.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7.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8.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9.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9.jpeg"/><Relationship Id="rId2" Type="http://schemas.openxmlformats.org/officeDocument/2006/relationships/slideLayout" Target="../slideLayouts/slideLayout51.xml"/><Relationship Id="rId16" Type="http://schemas.openxmlformats.org/officeDocument/2006/relationships/image" Target="../media/image8.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7.jpe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0015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44" r:id="rId6"/>
    <p:sldLayoutId id="2147483745" r:id="rId7"/>
    <p:sldLayoutId id="2147483747" r:id="rId8"/>
    <p:sldLayoutId id="2147483748" r:id="rId9"/>
    <p:sldLayoutId id="2147483749" r:id="rId10"/>
    <p:sldLayoutId id="2147483750" r:id="rId11"/>
    <p:sldLayoutId id="2147483751" r:id="rId12"/>
    <p:sldLayoutId id="2147483752" r:id="rId13"/>
    <p:sldLayoutId id="2147483766"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8235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86689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6165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33771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8583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09922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2442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85544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4" descr="ONE CMI Powerpoint Footer1 Blue"/>
          <p:cNvPicPr>
            <a:picLocks noChangeAspect="1" noChangeArrowheads="1"/>
          </p:cNvPicPr>
          <p:nvPr/>
        </p:nvPicPr>
        <p:blipFill>
          <a:blip r:embed="rId14" cstate="print"/>
          <a:srcRect/>
          <a:stretch>
            <a:fillRect/>
          </a:stretch>
        </p:blipFill>
        <p:spPr bwMode="auto">
          <a:xfrm>
            <a:off x="0" y="5157788"/>
            <a:ext cx="9144000" cy="1544637"/>
          </a:xfrm>
          <a:prstGeom prst="rect">
            <a:avLst/>
          </a:prstGeom>
          <a:noFill/>
          <a:ln w="9525">
            <a:noFill/>
            <a:miter lim="800000"/>
            <a:headEnd/>
            <a:tailEnd/>
          </a:ln>
        </p:spPr>
      </p:pic>
      <p:pic>
        <p:nvPicPr>
          <p:cNvPr id="3075" name="Picture 15" descr="ONE CMI Powerpoint Footer2 Blue"/>
          <p:cNvPicPr>
            <a:picLocks noChangeAspect="1" noChangeArrowheads="1"/>
          </p:cNvPicPr>
          <p:nvPr/>
        </p:nvPicPr>
        <p:blipFill>
          <a:blip r:embed="rId15" cstate="print"/>
          <a:srcRect/>
          <a:stretch>
            <a:fillRect/>
          </a:stretch>
        </p:blipFill>
        <p:spPr bwMode="auto">
          <a:xfrm>
            <a:off x="0" y="6697663"/>
            <a:ext cx="9144000" cy="160337"/>
          </a:xfrm>
          <a:prstGeom prst="rect">
            <a:avLst/>
          </a:prstGeom>
          <a:noFill/>
          <a:ln w="9525">
            <a:noFill/>
            <a:miter lim="800000"/>
            <a:headEnd/>
            <a:tailEnd/>
          </a:ln>
        </p:spPr>
      </p:pic>
      <p:pic>
        <p:nvPicPr>
          <p:cNvPr id="3076" name="Picture 11" descr="X:\Clients\Unilever\2010-2011\9 - CMI Templates\Creative\PPT\CMI Powerpoint parts\ONE CMI Powerpoint Logo Blue.png"/>
          <p:cNvPicPr>
            <a:picLocks noChangeAspect="1" noChangeArrowheads="1"/>
          </p:cNvPicPr>
          <p:nvPr/>
        </p:nvPicPr>
        <p:blipFill>
          <a:blip r:embed="rId16" cstate="print"/>
          <a:srcRect/>
          <a:stretch>
            <a:fillRect/>
          </a:stretch>
        </p:blipFill>
        <p:spPr bwMode="auto">
          <a:xfrm>
            <a:off x="7667625" y="6092825"/>
            <a:ext cx="1263650" cy="476250"/>
          </a:xfrm>
          <a:prstGeom prst="rect">
            <a:avLst/>
          </a:prstGeom>
          <a:noFill/>
          <a:ln w="9525">
            <a:noFill/>
            <a:miter lim="800000"/>
            <a:headEnd/>
            <a:tailEnd/>
          </a:ln>
        </p:spPr>
      </p:pic>
      <p:pic>
        <p:nvPicPr>
          <p:cNvPr id="3077" name="Picture 10"/>
          <p:cNvPicPr>
            <a:picLocks noChangeAspect="1" noChangeArrowheads="1"/>
          </p:cNvPicPr>
          <p:nvPr/>
        </p:nvPicPr>
        <p:blipFill>
          <a:blip r:embed="rId17" cstate="print"/>
          <a:srcRect/>
          <a:stretch>
            <a:fillRect/>
          </a:stretch>
        </p:blipFill>
        <p:spPr bwMode="auto">
          <a:xfrm>
            <a:off x="0" y="0"/>
            <a:ext cx="9144000" cy="1352550"/>
          </a:xfrm>
          <a:prstGeom prst="rect">
            <a:avLst/>
          </a:prstGeom>
          <a:noFill/>
          <a:ln w="9525">
            <a:noFill/>
            <a:miter lim="800000"/>
            <a:headEnd/>
            <a:tailEnd/>
          </a:ln>
        </p:spPr>
      </p:pic>
      <p:sp>
        <p:nvSpPr>
          <p:cNvPr id="3078" name="Rectangle 2"/>
          <p:cNvSpPr>
            <a:spLocks noGrp="1" noChangeArrowheads="1"/>
          </p:cNvSpPr>
          <p:nvPr>
            <p:ph type="title"/>
          </p:nvPr>
        </p:nvSpPr>
        <p:spPr bwMode="auto">
          <a:xfrm>
            <a:off x="425450" y="255588"/>
            <a:ext cx="8318500" cy="87153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smtClean="0"/>
              <a:t>Click to edit Master title style</a:t>
            </a:r>
          </a:p>
        </p:txBody>
      </p:sp>
      <p:sp>
        <p:nvSpPr>
          <p:cNvPr id="3079" name="Rectangle 3"/>
          <p:cNvSpPr>
            <a:spLocks noGrp="1" noChangeArrowheads="1"/>
          </p:cNvSpPr>
          <p:nvPr>
            <p:ph type="body" idx="1"/>
          </p:nvPr>
        </p:nvSpPr>
        <p:spPr bwMode="auto">
          <a:xfrm>
            <a:off x="425450" y="1512888"/>
            <a:ext cx="8293100" cy="35353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6"/>
          <p:cNvSpPr>
            <a:spLocks noGrp="1" noChangeArrowheads="1"/>
          </p:cNvSpPr>
          <p:nvPr>
            <p:ph type="sldNum" sz="quarter" idx="4"/>
          </p:nvPr>
        </p:nvSpPr>
        <p:spPr bwMode="auto">
          <a:xfrm>
            <a:off x="425450" y="6226175"/>
            <a:ext cx="395288" cy="27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7F7F7F"/>
                </a:solidFill>
                <a:cs typeface="Arial" pitchFamily="34" charset="0"/>
              </a:defRPr>
            </a:lvl1pPr>
          </a:lstStyle>
          <a:p>
            <a:pPr fontAlgn="base">
              <a:spcBef>
                <a:spcPct val="0"/>
              </a:spcBef>
              <a:spcAft>
                <a:spcPct val="0"/>
              </a:spcAft>
              <a:defRPr/>
            </a:pPr>
            <a:fld id="{C3405AB9-1B16-4207-AB4F-D383528D70EA}" type="slidenum">
              <a:rPr lang="en-GB"/>
              <a:pPr fontAlgn="base">
                <a:spcBef>
                  <a:spcPct val="0"/>
                </a:spcBef>
                <a:spcAft>
                  <a:spcPct val="0"/>
                </a:spcAft>
                <a:defRPr/>
              </a:pPr>
              <a:t>‹#›</a:t>
            </a:fld>
            <a:endParaRPr lang="en-GB" dirty="0"/>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dt="0"/>
  <p:txStyles>
    <p:titleStyle>
      <a:lvl1pPr marL="174625" indent="-174625" algn="l" rtl="0" eaLnBrk="0" fontAlgn="base" hangingPunct="0">
        <a:spcBef>
          <a:spcPct val="0"/>
        </a:spcBef>
        <a:spcAft>
          <a:spcPct val="0"/>
        </a:spcAft>
        <a:defRPr sz="3200">
          <a:solidFill>
            <a:schemeClr val="bg1"/>
          </a:solidFill>
          <a:latin typeface="+mj-lt"/>
          <a:ea typeface="+mj-ea"/>
          <a:cs typeface="+mj-cs"/>
        </a:defRPr>
      </a:lvl1pPr>
      <a:lvl2pPr marL="174625" indent="-174625" algn="l" rtl="0" eaLnBrk="0" fontAlgn="base" hangingPunct="0">
        <a:spcBef>
          <a:spcPct val="0"/>
        </a:spcBef>
        <a:spcAft>
          <a:spcPct val="0"/>
        </a:spcAft>
        <a:defRPr sz="3200">
          <a:solidFill>
            <a:schemeClr val="bg1"/>
          </a:solidFill>
          <a:latin typeface="Verdana" pitchFamily="34" charset="0"/>
        </a:defRPr>
      </a:lvl2pPr>
      <a:lvl3pPr marL="174625" indent="-174625" algn="l" rtl="0" eaLnBrk="0" fontAlgn="base" hangingPunct="0">
        <a:spcBef>
          <a:spcPct val="0"/>
        </a:spcBef>
        <a:spcAft>
          <a:spcPct val="0"/>
        </a:spcAft>
        <a:defRPr sz="3200">
          <a:solidFill>
            <a:schemeClr val="bg1"/>
          </a:solidFill>
          <a:latin typeface="Verdana" pitchFamily="34" charset="0"/>
        </a:defRPr>
      </a:lvl3pPr>
      <a:lvl4pPr marL="174625" indent="-174625" algn="l" rtl="0" eaLnBrk="0" fontAlgn="base" hangingPunct="0">
        <a:spcBef>
          <a:spcPct val="0"/>
        </a:spcBef>
        <a:spcAft>
          <a:spcPct val="0"/>
        </a:spcAft>
        <a:defRPr sz="3200">
          <a:solidFill>
            <a:schemeClr val="bg1"/>
          </a:solidFill>
          <a:latin typeface="Verdana" pitchFamily="34" charset="0"/>
        </a:defRPr>
      </a:lvl4pPr>
      <a:lvl5pPr marL="174625" indent="-174625" algn="l" rtl="0" eaLnBrk="0" fontAlgn="base" hangingPunct="0">
        <a:spcBef>
          <a:spcPct val="0"/>
        </a:spcBef>
        <a:spcAft>
          <a:spcPct val="0"/>
        </a:spcAft>
        <a:defRPr sz="3200">
          <a:solidFill>
            <a:schemeClr val="bg1"/>
          </a:solidFill>
          <a:latin typeface="Verdana" pitchFamily="34" charset="0"/>
        </a:defRPr>
      </a:lvl5pPr>
      <a:lvl6pPr marL="631825" indent="-174625" algn="l" rtl="0" fontAlgn="base">
        <a:spcBef>
          <a:spcPct val="0"/>
        </a:spcBef>
        <a:spcAft>
          <a:spcPct val="0"/>
        </a:spcAft>
        <a:defRPr sz="3200">
          <a:solidFill>
            <a:schemeClr val="bg1"/>
          </a:solidFill>
          <a:latin typeface="Verdana" pitchFamily="34" charset="0"/>
        </a:defRPr>
      </a:lvl6pPr>
      <a:lvl7pPr marL="1089025" indent="-174625" algn="l" rtl="0" fontAlgn="base">
        <a:spcBef>
          <a:spcPct val="0"/>
        </a:spcBef>
        <a:spcAft>
          <a:spcPct val="0"/>
        </a:spcAft>
        <a:defRPr sz="3200">
          <a:solidFill>
            <a:schemeClr val="bg1"/>
          </a:solidFill>
          <a:latin typeface="Verdana" pitchFamily="34" charset="0"/>
        </a:defRPr>
      </a:lvl7pPr>
      <a:lvl8pPr marL="1546225" indent="-174625" algn="l" rtl="0" fontAlgn="base">
        <a:spcBef>
          <a:spcPct val="0"/>
        </a:spcBef>
        <a:spcAft>
          <a:spcPct val="0"/>
        </a:spcAft>
        <a:defRPr sz="3200">
          <a:solidFill>
            <a:schemeClr val="bg1"/>
          </a:solidFill>
          <a:latin typeface="Verdana" pitchFamily="34" charset="0"/>
        </a:defRPr>
      </a:lvl8pPr>
      <a:lvl9pPr marL="2003425" indent="-174625" algn="l" rtl="0" fontAlgn="base">
        <a:spcBef>
          <a:spcPct val="0"/>
        </a:spcBef>
        <a:spcAft>
          <a:spcPct val="0"/>
        </a:spcAft>
        <a:defRPr sz="3200">
          <a:solidFill>
            <a:schemeClr val="bg1"/>
          </a:solidFill>
          <a:latin typeface="Verdana" pitchFamily="34" charset="0"/>
        </a:defRPr>
      </a:lvl9pPr>
    </p:titleStyle>
    <p:bodyStyle>
      <a:lvl1pPr marL="450850" indent="-276225" algn="l" rtl="0" eaLnBrk="0" fontAlgn="base" hangingPunct="0">
        <a:spcBef>
          <a:spcPct val="50000"/>
        </a:spcBef>
        <a:spcAft>
          <a:spcPct val="0"/>
        </a:spcAft>
        <a:buClr>
          <a:schemeClr val="tx2"/>
        </a:buClr>
        <a:buFont typeface="Verdana" pitchFamily="34" charset="0"/>
        <a:buChar char="●"/>
        <a:defRPr sz="2400">
          <a:solidFill>
            <a:srgbClr val="5F5F5F"/>
          </a:solidFill>
          <a:latin typeface="+mn-lt"/>
          <a:ea typeface="+mn-ea"/>
          <a:cs typeface="+mn-cs"/>
        </a:defRPr>
      </a:lvl1pPr>
      <a:lvl2pPr marL="714375" indent="-263525" algn="l" rtl="0" eaLnBrk="0" fontAlgn="base" hangingPunct="0">
        <a:spcBef>
          <a:spcPct val="50000"/>
        </a:spcBef>
        <a:spcAft>
          <a:spcPct val="0"/>
        </a:spcAft>
        <a:buClr>
          <a:schemeClr val="tx2"/>
        </a:buClr>
        <a:buSzPct val="100000"/>
        <a:buFont typeface="Verdana" pitchFamily="34" charset="0"/>
        <a:buChar char="−"/>
        <a:defRPr sz="2000">
          <a:solidFill>
            <a:srgbClr val="5F5F5F"/>
          </a:solidFill>
          <a:latin typeface="+mn-lt"/>
        </a:defRPr>
      </a:lvl2pPr>
      <a:lvl3pPr marL="989013" indent="-274638" algn="l" rtl="0" eaLnBrk="0" fontAlgn="base" hangingPunct="0">
        <a:spcBef>
          <a:spcPct val="50000"/>
        </a:spcBef>
        <a:spcAft>
          <a:spcPct val="0"/>
        </a:spcAft>
        <a:buClr>
          <a:schemeClr val="tx2"/>
        </a:buClr>
        <a:buFont typeface="Verdana" pitchFamily="34" charset="0"/>
        <a:buChar char="−"/>
        <a:defRPr>
          <a:solidFill>
            <a:srgbClr val="5F5F5F"/>
          </a:solidFill>
          <a:latin typeface="+mn-lt"/>
        </a:defRPr>
      </a:lvl3pPr>
      <a:lvl4pPr marL="1252538" indent="-263525" algn="l" rtl="0" eaLnBrk="0" fontAlgn="base" hangingPunct="0">
        <a:spcBef>
          <a:spcPct val="50000"/>
        </a:spcBef>
        <a:spcAft>
          <a:spcPct val="0"/>
        </a:spcAft>
        <a:buClr>
          <a:schemeClr val="tx2"/>
        </a:buClr>
        <a:buFont typeface="Verdana" pitchFamily="34" charset="0"/>
        <a:buChar char="−"/>
        <a:defRPr sz="1600">
          <a:solidFill>
            <a:srgbClr val="5F5F5F"/>
          </a:solidFill>
          <a:latin typeface="+mn-lt"/>
        </a:defRPr>
      </a:lvl4pPr>
      <a:lvl5pPr marL="1528763" indent="-276225" algn="l" rtl="0" eaLnBrk="0" fontAlgn="base" hangingPunct="0">
        <a:spcBef>
          <a:spcPct val="50000"/>
        </a:spcBef>
        <a:spcAft>
          <a:spcPct val="0"/>
        </a:spcAft>
        <a:buClr>
          <a:schemeClr val="tx2"/>
        </a:buClr>
        <a:buFont typeface="Verdana" pitchFamily="34" charset="0"/>
        <a:buChar char="−"/>
        <a:defRPr sz="1600">
          <a:solidFill>
            <a:srgbClr val="5F5F5F"/>
          </a:solidFill>
          <a:latin typeface="+mn-lt"/>
        </a:defRPr>
      </a:lvl5pPr>
      <a:lvl6pPr marL="1985963" indent="-276225" algn="l" rtl="0" fontAlgn="base">
        <a:spcBef>
          <a:spcPct val="50000"/>
        </a:spcBef>
        <a:spcAft>
          <a:spcPct val="0"/>
        </a:spcAft>
        <a:buClr>
          <a:schemeClr val="tx2"/>
        </a:buClr>
        <a:buFont typeface="Verdana" pitchFamily="34" charset="0"/>
        <a:buChar char="−"/>
        <a:defRPr sz="1600">
          <a:solidFill>
            <a:srgbClr val="5F5F5F"/>
          </a:solidFill>
          <a:latin typeface="+mn-lt"/>
        </a:defRPr>
      </a:lvl6pPr>
      <a:lvl7pPr marL="2443163" indent="-276225" algn="l" rtl="0" fontAlgn="base">
        <a:spcBef>
          <a:spcPct val="50000"/>
        </a:spcBef>
        <a:spcAft>
          <a:spcPct val="0"/>
        </a:spcAft>
        <a:buClr>
          <a:schemeClr val="tx2"/>
        </a:buClr>
        <a:buFont typeface="Verdana" pitchFamily="34" charset="0"/>
        <a:buChar char="−"/>
        <a:defRPr sz="1600">
          <a:solidFill>
            <a:srgbClr val="5F5F5F"/>
          </a:solidFill>
          <a:latin typeface="+mn-lt"/>
        </a:defRPr>
      </a:lvl7pPr>
      <a:lvl8pPr marL="2900363" indent="-276225" algn="l" rtl="0" fontAlgn="base">
        <a:spcBef>
          <a:spcPct val="50000"/>
        </a:spcBef>
        <a:spcAft>
          <a:spcPct val="0"/>
        </a:spcAft>
        <a:buClr>
          <a:schemeClr val="tx2"/>
        </a:buClr>
        <a:buFont typeface="Verdana" pitchFamily="34" charset="0"/>
        <a:buChar char="−"/>
        <a:defRPr sz="1600">
          <a:solidFill>
            <a:srgbClr val="5F5F5F"/>
          </a:solidFill>
          <a:latin typeface="+mn-lt"/>
        </a:defRPr>
      </a:lvl8pPr>
      <a:lvl9pPr marL="3357563" indent="-276225" algn="l" rtl="0" fontAlgn="base">
        <a:spcBef>
          <a:spcPct val="50000"/>
        </a:spcBef>
        <a:spcAft>
          <a:spcPct val="0"/>
        </a:spcAft>
        <a:buClr>
          <a:schemeClr val="tx2"/>
        </a:buClr>
        <a:buFont typeface="Verdana" pitchFamily="34" charset="0"/>
        <a:buChar char="−"/>
        <a:defRPr sz="16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oleObject" Targ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9.emf"/><Relationship Id="rId4" Type="http://schemas.openxmlformats.org/officeDocument/2006/relationships/oleObject" Target="???"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oleObject" Targe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oleObject" Targe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emf"/><Relationship Id="rId5" Type="http://schemas.openxmlformats.org/officeDocument/2006/relationships/oleObject" Target="???" TargetMode="Externa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36.emf"/><Relationship Id="rId4" Type="http://schemas.openxmlformats.org/officeDocument/2006/relationships/oleObject" Targ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35.emf"/><Relationship Id="rId4" Type="http://schemas.openxmlformats.org/officeDocument/2006/relationships/oleObject" Target="???"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37.emf"/><Relationship Id="rId4" Type="http://schemas.openxmlformats.org/officeDocument/2006/relationships/oleObject" Target="???"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oleObject" Targ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65.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el 26"/>
          <p:cNvSpPr>
            <a:spLocks noGrp="1"/>
          </p:cNvSpPr>
          <p:nvPr>
            <p:ph type="ctrTitle"/>
          </p:nvPr>
        </p:nvSpPr>
        <p:spPr>
          <a:xfrm>
            <a:off x="824400" y="1579243"/>
            <a:ext cx="8176725" cy="498598"/>
          </a:xfrm>
        </p:spPr>
        <p:txBody>
          <a:bodyPr/>
          <a:lstStyle/>
          <a:p>
            <a:pPr lvl="0"/>
            <a:r>
              <a:rPr lang="en-US" dirty="0" smtClean="0"/>
              <a:t>Induction to Product Testing</a:t>
            </a:r>
            <a:endParaRPr lang="en-US" dirty="0"/>
          </a:p>
        </p:txBody>
      </p:sp>
      <p:sp>
        <p:nvSpPr>
          <p:cNvPr id="28" name="Untertitel 27"/>
          <p:cNvSpPr>
            <a:spLocks noGrp="1"/>
          </p:cNvSpPr>
          <p:nvPr>
            <p:ph type="subTitle" idx="1"/>
          </p:nvPr>
        </p:nvSpPr>
        <p:spPr>
          <a:xfrm>
            <a:off x="824400" y="2429552"/>
            <a:ext cx="8176725" cy="276999"/>
          </a:xfrm>
        </p:spPr>
        <p:txBody>
          <a:bodyPr/>
          <a:lstStyle/>
          <a:p>
            <a:r>
              <a:rPr lang="en-US" sz="2000" dirty="0" smtClean="0"/>
              <a:t>September 2015</a:t>
            </a:r>
            <a:endParaRPr lang="en-US" sz="2000" dirty="0"/>
          </a:p>
        </p:txBody>
      </p:sp>
      <p:sp>
        <p:nvSpPr>
          <p:cNvPr id="26" name="Text Box 22"/>
          <p:cNvSpPr txBox="1">
            <a:spLocks noChangeArrowheads="1"/>
          </p:cNvSpPr>
          <p:nvPr/>
        </p:nvSpPr>
        <p:spPr bwMode="gray">
          <a:xfrm>
            <a:off x="2413000" y="6553200"/>
            <a:ext cx="43164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800" b="0" i="0" u="none" strike="noStrike" cap="none" normalizeH="0" baseline="0" dirty="0" smtClean="0">
                <a:ln>
                  <a:noFill/>
                </a:ln>
                <a:solidFill>
                  <a:schemeClr val="tx1"/>
                </a:solidFill>
                <a:effectLst/>
                <a:latin typeface="Calibri" pitchFamily="34" charset="0"/>
              </a:rPr>
              <a:t>© 2014 Ipsos.  All rights reserved. Contains Ipsos' Confidential and Proprietary information and </a:t>
            </a:r>
            <a:br>
              <a:rPr kumimoji="0" lang="en-GB" sz="800" b="0" i="0" u="none" strike="noStrike" cap="none" normalizeH="0" baseline="0" dirty="0" smtClean="0">
                <a:ln>
                  <a:noFill/>
                </a:ln>
                <a:solidFill>
                  <a:schemeClr val="tx1"/>
                </a:solidFill>
                <a:effectLst/>
                <a:latin typeface="Calibri" pitchFamily="34" charset="0"/>
              </a:rPr>
            </a:br>
            <a:r>
              <a:rPr kumimoji="0" lang="en-GB" sz="800" b="0" i="0" u="none" strike="noStrike" cap="none" normalizeH="0" baseline="0" dirty="0" smtClean="0">
                <a:ln>
                  <a:noFill/>
                </a:ln>
                <a:solidFill>
                  <a:schemeClr val="tx1"/>
                </a:solidFill>
                <a:effectLst/>
                <a:latin typeface="Calibri" pitchFamily="34" charset="0"/>
              </a:rPr>
              <a:t>may not be disclosed or reproduced without the prior written consent of Ipsos.</a:t>
            </a:r>
            <a:endParaRPr kumimoji="0" lang="en-US" sz="1800" b="0" i="0" u="none" strike="noStrike" cap="none" normalizeH="0" baseline="0" dirty="0" smtClean="0">
              <a:ln>
                <a:noFill/>
              </a:ln>
              <a:solidFill>
                <a:schemeClr val="tx1"/>
              </a:solidFill>
              <a:effectLst/>
              <a:latin typeface="Arial" pitchFamily="34" charset="0"/>
            </a:endParaRPr>
          </a:p>
        </p:txBody>
      </p:sp>
      <p:pic>
        <p:nvPicPr>
          <p:cNvPr id="19" name="Picture 18" descr="empty bottles packaging (kozzi).jpg"/>
          <p:cNvPicPr>
            <a:picLocks noChangeAspect="1"/>
          </p:cNvPicPr>
          <p:nvPr/>
        </p:nvPicPr>
        <p:blipFill>
          <a:blip r:embed="rId2" cstate="print"/>
          <a:srcRect t="21856" b="32675"/>
          <a:stretch>
            <a:fillRect/>
          </a:stretch>
        </p:blipFill>
        <p:spPr>
          <a:xfrm>
            <a:off x="0" y="3238500"/>
            <a:ext cx="9149085" cy="2771775"/>
          </a:xfrm>
          <a:prstGeom prst="rect">
            <a:avLst/>
          </a:prstGeom>
        </p:spPr>
      </p:pic>
    </p:spTree>
    <p:extLst>
      <p:ext uri="{BB962C8B-B14F-4D97-AF65-F5344CB8AC3E}">
        <p14:creationId xmlns:p14="http://schemas.microsoft.com/office/powerpoint/2010/main" val="540371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a:xfrm>
            <a:off x="838800" y="257299"/>
            <a:ext cx="8162325" cy="276999"/>
          </a:xfrm>
        </p:spPr>
        <p:txBody>
          <a:bodyPr/>
          <a:lstStyle/>
          <a:p>
            <a:pPr eaLnBrk="1" hangingPunct="1"/>
            <a:r>
              <a:rPr lang="en-US" dirty="0" smtClean="0"/>
              <a:t>How many to interview?</a:t>
            </a:r>
          </a:p>
        </p:txBody>
      </p:sp>
      <p:pic>
        <p:nvPicPr>
          <p:cNvPr id="82948" name="Picture 12" descr="target_group"/>
          <p:cNvPicPr>
            <a:picLocks noChangeAspect="1" noChangeArrowheads="1"/>
          </p:cNvPicPr>
          <p:nvPr/>
        </p:nvPicPr>
        <p:blipFill>
          <a:blip r:embed="rId3" cstate="print"/>
          <a:srcRect/>
          <a:stretch>
            <a:fillRect/>
          </a:stretch>
        </p:blipFill>
        <p:spPr bwMode="auto">
          <a:xfrm>
            <a:off x="4179624" y="299258"/>
            <a:ext cx="3890962" cy="1080655"/>
          </a:xfrm>
          <a:prstGeom prst="rect">
            <a:avLst/>
          </a:prstGeom>
          <a:noFill/>
          <a:ln w="9525">
            <a:noFill/>
            <a:miter lim="800000"/>
            <a:headEnd/>
            <a:tailEnd/>
          </a:ln>
        </p:spPr>
      </p:pic>
      <p:graphicFrame>
        <p:nvGraphicFramePr>
          <p:cNvPr id="9" name="Table 8"/>
          <p:cNvGraphicFramePr>
            <a:graphicFrameLocks noGrp="1"/>
          </p:cNvGraphicFramePr>
          <p:nvPr/>
        </p:nvGraphicFramePr>
        <p:xfrm>
          <a:off x="565264" y="1579431"/>
          <a:ext cx="7481456" cy="4821371"/>
        </p:xfrm>
        <a:graphic>
          <a:graphicData uri="http://schemas.openxmlformats.org/drawingml/2006/table">
            <a:tbl>
              <a:tblPr firstRow="1" bandRow="1">
                <a:tableStyleId>{5C22544A-7EE6-4342-B048-85BDC9FD1C3A}</a:tableStyleId>
              </a:tblPr>
              <a:tblGrid>
                <a:gridCol w="3291841"/>
                <a:gridCol w="4189615"/>
              </a:tblGrid>
              <a:tr h="422073">
                <a:tc>
                  <a:txBody>
                    <a:bodyPr/>
                    <a:lstStyle/>
                    <a:p>
                      <a:r>
                        <a:rPr lang="en-GB" dirty="0" smtClean="0"/>
                        <a:t>Problem  Type  </a:t>
                      </a:r>
                      <a:endParaRPr lang="en-US" dirty="0"/>
                    </a:p>
                  </a:txBody>
                  <a:tcPr/>
                </a:tc>
                <a:tc>
                  <a:txBody>
                    <a:bodyPr/>
                    <a:lstStyle/>
                    <a:p>
                      <a:r>
                        <a:rPr lang="en-GB" dirty="0" smtClean="0"/>
                        <a:t>Sample Size </a:t>
                      </a:r>
                      <a:endParaRPr lang="en-US" dirty="0"/>
                    </a:p>
                  </a:txBody>
                  <a:tcPr/>
                </a:tc>
              </a:tr>
              <a:tr h="811679">
                <a:tc>
                  <a:txBody>
                    <a:bodyPr/>
                    <a:lstStyle/>
                    <a:p>
                      <a:r>
                        <a:rPr lang="en-GB" dirty="0" smtClean="0"/>
                        <a:t>Existing Product Improvement </a:t>
                      </a:r>
                      <a:endParaRPr lang="en-US" dirty="0"/>
                    </a:p>
                  </a:txBody>
                  <a:tcPr/>
                </a:tc>
                <a:tc>
                  <a:txBody>
                    <a:bodyPr/>
                    <a:lstStyle/>
                    <a:p>
                      <a:r>
                        <a:rPr lang="en-GB" dirty="0" smtClean="0"/>
                        <a:t>Target N = 200 Interviews per cell</a:t>
                      </a:r>
                      <a:endParaRPr lang="en-US" dirty="0"/>
                    </a:p>
                  </a:txBody>
                  <a:tcPr/>
                </a:tc>
              </a:tr>
              <a:tr h="811679">
                <a:tc>
                  <a:txBody>
                    <a:bodyPr/>
                    <a:lstStyle/>
                    <a:p>
                      <a:r>
                        <a:rPr lang="en-GB" dirty="0" smtClean="0"/>
                        <a:t>New Product Development </a:t>
                      </a:r>
                      <a:endParaRPr lang="en-US" dirty="0"/>
                    </a:p>
                  </a:txBody>
                  <a:tcPr/>
                </a:tc>
                <a:tc>
                  <a:txBody>
                    <a:bodyPr/>
                    <a:lstStyle/>
                    <a:p>
                      <a:r>
                        <a:rPr lang="en-GB" dirty="0" smtClean="0"/>
                        <a:t>Target</a:t>
                      </a:r>
                      <a:r>
                        <a:rPr lang="en-GB" baseline="0" dirty="0" smtClean="0"/>
                        <a:t> N = 200 Interviews per cell </a:t>
                      </a:r>
                      <a:endParaRPr lang="en-US" dirty="0"/>
                    </a:p>
                  </a:txBody>
                  <a:tcPr/>
                </a:tc>
              </a:tr>
              <a:tr h="811679">
                <a:tc>
                  <a:txBody>
                    <a:bodyPr/>
                    <a:lstStyle/>
                    <a:p>
                      <a:r>
                        <a:rPr lang="en-GB" dirty="0" smtClean="0"/>
                        <a:t>Competitor Benchmarking </a:t>
                      </a:r>
                      <a:endParaRPr lang="en-US" dirty="0"/>
                    </a:p>
                  </a:txBody>
                  <a:tcPr/>
                </a:tc>
                <a:tc>
                  <a:txBody>
                    <a:bodyPr/>
                    <a:lstStyle/>
                    <a:p>
                      <a:r>
                        <a:rPr lang="en-GB" dirty="0" smtClean="0"/>
                        <a:t>Target Monadic N = 200 Interviews</a:t>
                      </a:r>
                      <a:r>
                        <a:rPr lang="en-GB" baseline="0" dirty="0" smtClean="0"/>
                        <a:t> per cell</a:t>
                      </a:r>
                      <a:endParaRPr lang="en-US" dirty="0"/>
                    </a:p>
                  </a:txBody>
                  <a:tcPr/>
                </a:tc>
              </a:tr>
              <a:tr h="1964261">
                <a:tc>
                  <a:txBody>
                    <a:bodyPr/>
                    <a:lstStyle/>
                    <a:p>
                      <a:r>
                        <a:rPr lang="en-GB" dirty="0" smtClean="0"/>
                        <a:t>Existing Product Rationalisation </a:t>
                      </a:r>
                      <a:endParaRPr lang="en-US" dirty="0"/>
                    </a:p>
                  </a:txBody>
                  <a:tcPr/>
                </a:tc>
                <a:tc>
                  <a:txBody>
                    <a:bodyPr/>
                    <a:lstStyle/>
                    <a:p>
                      <a:r>
                        <a:rPr lang="en-GB" b="0" dirty="0" smtClean="0"/>
                        <a:t>Flexibility/Inter-changeability</a:t>
                      </a:r>
                      <a:r>
                        <a:rPr lang="en-GB" b="0" baseline="0" dirty="0" smtClean="0"/>
                        <a:t> = 400 Interviews per cell </a:t>
                      </a:r>
                    </a:p>
                    <a:p>
                      <a:r>
                        <a:rPr lang="en-GB" b="0" baseline="0" dirty="0" smtClean="0"/>
                        <a:t>Rationalisation = 250 Interviews per cell </a:t>
                      </a:r>
                    </a:p>
                    <a:p>
                      <a:r>
                        <a:rPr lang="en-GB" b="0" baseline="0" dirty="0" smtClean="0"/>
                        <a:t>Harmonisation = 200 Interviews per cell </a:t>
                      </a:r>
                      <a:endParaRPr lang="en-GB" b="0" dirty="0" smtClean="0"/>
                    </a:p>
                  </a:txBody>
                  <a:tcPr/>
                </a:tc>
              </a:tr>
            </a:tbl>
          </a:graphicData>
        </a:graphic>
      </p:graphicFrame>
      <p:sp>
        <p:nvSpPr>
          <p:cNvPr id="6" name="Slide Number Placeholder 5"/>
          <p:cNvSpPr>
            <a:spLocks noGrp="1"/>
          </p:cNvSpPr>
          <p:nvPr>
            <p:ph type="sldNum" sz="quarter" idx="12"/>
          </p:nvPr>
        </p:nvSpPr>
        <p:spPr/>
        <p:txBody>
          <a:bodyPr/>
          <a:lstStyle/>
          <a:p>
            <a:fld id="{99DB18A3-D21F-4BB0-9E84-DFB029941648}" type="slidenum">
              <a:rPr lang="de-DE" smtClean="0"/>
              <a:pPr/>
              <a:t>10</a:t>
            </a:fld>
            <a:endParaRPr lang="de-DE"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a:xfrm>
            <a:off x="838800" y="257299"/>
            <a:ext cx="8162325" cy="276999"/>
          </a:xfrm>
        </p:spPr>
        <p:txBody>
          <a:bodyPr/>
          <a:lstStyle/>
          <a:p>
            <a:pPr eaLnBrk="1" hangingPunct="1"/>
            <a:r>
              <a:rPr lang="en-US" dirty="0" smtClean="0"/>
              <a:t>Who to interview?</a:t>
            </a:r>
          </a:p>
        </p:txBody>
      </p:sp>
      <p:pic>
        <p:nvPicPr>
          <p:cNvPr id="82948" name="Picture 12" descr="target_group"/>
          <p:cNvPicPr>
            <a:picLocks noChangeAspect="1" noChangeArrowheads="1"/>
          </p:cNvPicPr>
          <p:nvPr/>
        </p:nvPicPr>
        <p:blipFill>
          <a:blip r:embed="rId3" cstate="print"/>
          <a:srcRect/>
          <a:stretch>
            <a:fillRect/>
          </a:stretch>
        </p:blipFill>
        <p:spPr bwMode="auto">
          <a:xfrm>
            <a:off x="4179624" y="299258"/>
            <a:ext cx="3890962" cy="1080655"/>
          </a:xfrm>
          <a:prstGeom prst="rect">
            <a:avLst/>
          </a:prstGeom>
          <a:noFill/>
          <a:ln w="9525">
            <a:noFill/>
            <a:miter lim="800000"/>
            <a:headEnd/>
            <a:tailEnd/>
          </a:ln>
        </p:spPr>
      </p:pic>
      <p:graphicFrame>
        <p:nvGraphicFramePr>
          <p:cNvPr id="9" name="Table 8"/>
          <p:cNvGraphicFramePr>
            <a:graphicFrameLocks noGrp="1"/>
          </p:cNvGraphicFramePr>
          <p:nvPr/>
        </p:nvGraphicFramePr>
        <p:xfrm>
          <a:off x="565264" y="1579431"/>
          <a:ext cx="7481456" cy="4821371"/>
        </p:xfrm>
        <a:graphic>
          <a:graphicData uri="http://schemas.openxmlformats.org/drawingml/2006/table">
            <a:tbl>
              <a:tblPr firstRow="1" bandRow="1">
                <a:tableStyleId>{5C22544A-7EE6-4342-B048-85BDC9FD1C3A}</a:tableStyleId>
              </a:tblPr>
              <a:tblGrid>
                <a:gridCol w="3291841"/>
                <a:gridCol w="4189615"/>
              </a:tblGrid>
              <a:tr h="422073">
                <a:tc>
                  <a:txBody>
                    <a:bodyPr/>
                    <a:lstStyle/>
                    <a:p>
                      <a:r>
                        <a:rPr lang="en-GB" dirty="0" smtClean="0"/>
                        <a:t>Problem  Type </a:t>
                      </a:r>
                      <a:endParaRPr lang="en-US" dirty="0"/>
                    </a:p>
                  </a:txBody>
                  <a:tcPr/>
                </a:tc>
                <a:tc>
                  <a:txBody>
                    <a:bodyPr/>
                    <a:lstStyle/>
                    <a:p>
                      <a:r>
                        <a:rPr lang="en-GB" dirty="0" smtClean="0"/>
                        <a:t>Sample structure </a:t>
                      </a:r>
                      <a:endParaRPr lang="en-US" dirty="0"/>
                    </a:p>
                  </a:txBody>
                  <a:tcPr/>
                </a:tc>
              </a:tr>
              <a:tr h="811679">
                <a:tc>
                  <a:txBody>
                    <a:bodyPr/>
                    <a:lstStyle/>
                    <a:p>
                      <a:r>
                        <a:rPr lang="en-GB" dirty="0" smtClean="0"/>
                        <a:t>Existing Product Improvement </a:t>
                      </a:r>
                      <a:endParaRPr lang="en-US" dirty="0"/>
                    </a:p>
                  </a:txBody>
                  <a:tcPr/>
                </a:tc>
                <a:tc>
                  <a:txBody>
                    <a:bodyPr/>
                    <a:lstStyle/>
                    <a:p>
                      <a:r>
                        <a:rPr lang="en-GB" dirty="0" smtClean="0"/>
                        <a:t>Brand Users  and Non </a:t>
                      </a:r>
                      <a:r>
                        <a:rPr lang="en-GB" baseline="0" dirty="0" smtClean="0"/>
                        <a:t>Rejectors</a:t>
                      </a:r>
                      <a:r>
                        <a:rPr lang="en-GB" dirty="0" smtClean="0"/>
                        <a:t> </a:t>
                      </a:r>
                      <a:endParaRPr lang="en-US" dirty="0"/>
                    </a:p>
                  </a:txBody>
                  <a:tcPr/>
                </a:tc>
              </a:tr>
              <a:tr h="811679">
                <a:tc>
                  <a:txBody>
                    <a:bodyPr/>
                    <a:lstStyle/>
                    <a:p>
                      <a:r>
                        <a:rPr lang="en-GB" dirty="0" smtClean="0"/>
                        <a:t>New Product Development </a:t>
                      </a:r>
                      <a:endParaRPr lang="en-US" dirty="0"/>
                    </a:p>
                  </a:txBody>
                  <a:tcPr/>
                </a:tc>
                <a:tc>
                  <a:txBody>
                    <a:bodyPr/>
                    <a:lstStyle/>
                    <a:p>
                      <a:r>
                        <a:rPr lang="en-GB" dirty="0" smtClean="0"/>
                        <a:t>Category  Users </a:t>
                      </a:r>
                      <a:endParaRPr lang="en-US" dirty="0"/>
                    </a:p>
                  </a:txBody>
                  <a:tcPr/>
                </a:tc>
              </a:tr>
              <a:tr h="811679">
                <a:tc>
                  <a:txBody>
                    <a:bodyPr/>
                    <a:lstStyle/>
                    <a:p>
                      <a:r>
                        <a:rPr lang="en-GB" dirty="0" smtClean="0"/>
                        <a:t>Competitor Benchmarking </a:t>
                      </a:r>
                      <a:endParaRPr lang="en-US" dirty="0"/>
                    </a:p>
                  </a:txBody>
                  <a:tcPr/>
                </a:tc>
                <a:tc>
                  <a:txBody>
                    <a:bodyPr/>
                    <a:lstStyle/>
                    <a:p>
                      <a:r>
                        <a:rPr lang="en-GB" dirty="0" smtClean="0"/>
                        <a:t>Category Users (with</a:t>
                      </a:r>
                      <a:r>
                        <a:rPr lang="en-GB" baseline="0" dirty="0" smtClean="0"/>
                        <a:t>  boosts of users, n= 100) </a:t>
                      </a:r>
                      <a:endParaRPr lang="en-US" dirty="0"/>
                    </a:p>
                  </a:txBody>
                  <a:tcPr/>
                </a:tc>
              </a:tr>
              <a:tr h="1964261">
                <a:tc>
                  <a:txBody>
                    <a:bodyPr/>
                    <a:lstStyle/>
                    <a:p>
                      <a:r>
                        <a:rPr lang="en-GB" dirty="0" smtClean="0"/>
                        <a:t>Existing Product Rationalisation </a:t>
                      </a:r>
                      <a:endParaRPr lang="en-US" dirty="0"/>
                    </a:p>
                  </a:txBody>
                  <a:tcPr/>
                </a:tc>
                <a:tc>
                  <a:txBody>
                    <a:bodyPr/>
                    <a:lstStyle/>
                    <a:p>
                      <a:r>
                        <a:rPr lang="en-GB" b="0" dirty="0" smtClean="0"/>
                        <a:t>Brand</a:t>
                      </a:r>
                      <a:r>
                        <a:rPr lang="en-GB" b="0" baseline="0" dirty="0" smtClean="0"/>
                        <a:t> users (quota’ed a Heavy, Medium, Light buyers/proportioned as per contribution to volume sales (panel data))</a:t>
                      </a:r>
                      <a:endParaRPr lang="en-GB" b="0" dirty="0" smtClean="0"/>
                    </a:p>
                  </a:txBody>
                  <a:tcPr/>
                </a:tc>
              </a:tr>
            </a:tbl>
          </a:graphicData>
        </a:graphic>
      </p:graphicFrame>
      <p:sp>
        <p:nvSpPr>
          <p:cNvPr id="6" name="Slide Number Placeholder 5"/>
          <p:cNvSpPr>
            <a:spLocks noGrp="1"/>
          </p:cNvSpPr>
          <p:nvPr>
            <p:ph type="sldNum" sz="quarter" idx="12"/>
          </p:nvPr>
        </p:nvSpPr>
        <p:spPr/>
        <p:txBody>
          <a:bodyPr/>
          <a:lstStyle/>
          <a:p>
            <a:fld id="{99DB18A3-D21F-4BB0-9E84-DFB029941648}" type="slidenum">
              <a:rPr lang="de-DE" smtClean="0"/>
              <a:pPr/>
              <a:t>11</a:t>
            </a:fld>
            <a:endParaRPr lang="de-DE"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Grp="1" noChangeArrowheads="1"/>
          </p:cNvSpPr>
          <p:nvPr>
            <p:ph type="title"/>
          </p:nvPr>
        </p:nvSpPr>
        <p:spPr/>
        <p:txBody>
          <a:bodyPr/>
          <a:lstStyle/>
          <a:p>
            <a:r>
              <a:rPr lang="en-GB" dirty="0" smtClean="0"/>
              <a:t>Action Standards</a:t>
            </a:r>
          </a:p>
        </p:txBody>
      </p:sp>
      <p:sp>
        <p:nvSpPr>
          <p:cNvPr id="7" name="Slide Number Placeholder 6"/>
          <p:cNvSpPr>
            <a:spLocks noGrp="1"/>
          </p:cNvSpPr>
          <p:nvPr>
            <p:ph type="sldNum" sz="quarter" idx="12"/>
          </p:nvPr>
        </p:nvSpPr>
        <p:spPr/>
        <p:txBody>
          <a:bodyPr/>
          <a:lstStyle/>
          <a:p>
            <a:fld id="{99DB18A3-D21F-4BB0-9E84-DFB029941648}" type="slidenum">
              <a:rPr lang="de-DE" smtClean="0"/>
              <a:pPr/>
              <a:t>12</a:t>
            </a:fld>
            <a:endParaRPr lang="de-DE" dirty="0"/>
          </a:p>
        </p:txBody>
      </p:sp>
      <p:sp>
        <p:nvSpPr>
          <p:cNvPr id="15" name="Rectangle 7"/>
          <p:cNvSpPr txBox="1">
            <a:spLocks noChangeArrowheads="1"/>
          </p:cNvSpPr>
          <p:nvPr/>
        </p:nvSpPr>
        <p:spPr>
          <a:xfrm>
            <a:off x="446088" y="3763963"/>
            <a:ext cx="7704137" cy="1762125"/>
          </a:xfrm>
          <a:prstGeom prst="rect">
            <a:avLst/>
          </a:prstGeom>
        </p:spPr>
        <p:txBody>
          <a:bodyPr lIns="0" tIns="0" rIns="0" bIns="0"/>
          <a:lstStyle/>
          <a:p>
            <a:pPr marL="347663" marR="0" lvl="0" indent="-347663" algn="l" defTabSz="915988" rtl="0" eaLnBrk="1" fontAlgn="auto" latinLnBrk="0" hangingPunct="1">
              <a:lnSpc>
                <a:spcPct val="90000"/>
              </a:lnSpc>
              <a:spcBef>
                <a:spcPts val="800"/>
              </a:spcBef>
              <a:spcAft>
                <a:spcPct val="20000"/>
              </a:spcAft>
              <a:buClr>
                <a:schemeClr val="accent1"/>
              </a:buClr>
              <a:buSzTx/>
              <a:buFont typeface="Wingdings" pitchFamily="2" charset="2"/>
              <a:buChar char="§"/>
              <a:tabLst>
                <a:tab pos="347663" algn="l"/>
              </a:tabLst>
              <a:defRPr/>
            </a:pPr>
            <a:r>
              <a:rPr kumimoji="0" lang="en-GB" b="1" i="0" u="none" strike="noStrike" kern="1200" cap="none" spc="0" normalizeH="0" baseline="0" noProof="0" dirty="0" smtClean="0">
                <a:ln>
                  <a:noFill/>
                </a:ln>
                <a:solidFill>
                  <a:schemeClr val="accent1"/>
                </a:solidFill>
                <a:effectLst/>
                <a:uLnTx/>
                <a:uFillTx/>
                <a:latin typeface="+mn-lt"/>
                <a:ea typeface="+mn-ea"/>
                <a:cs typeface="+mn-cs"/>
              </a:rPr>
              <a:t>Typically action standards should be set on the following measures using MEAN SCORES:</a:t>
            </a:r>
          </a:p>
          <a:p>
            <a:pPr marL="804863" marR="0" lvl="2" indent="-174625" algn="l" defTabSz="914400" rtl="0" eaLnBrk="1" fontAlgn="auto" latinLnBrk="0" hangingPunct="1">
              <a:lnSpc>
                <a:spcPct val="90000"/>
              </a:lnSpc>
              <a:spcBef>
                <a:spcPts val="800"/>
              </a:spcBef>
              <a:spcAft>
                <a:spcPts val="0"/>
              </a:spcAft>
              <a:buClr>
                <a:schemeClr val="tx1"/>
              </a:buClr>
              <a:buSzTx/>
              <a:buFont typeface="Calibri" pitchFamily="34" charset="0"/>
              <a:buChar char="─"/>
              <a:tabLst>
                <a:tab pos="465138" algn="l"/>
              </a:tabLst>
              <a:defRPr/>
            </a:pPr>
            <a:r>
              <a:rPr kumimoji="0" lang="en-GB" b="0" i="0" u="none" strike="noStrike" kern="1200" cap="none" spc="0" normalizeH="0" baseline="0" noProof="0" dirty="0" smtClean="0">
                <a:ln>
                  <a:noFill/>
                </a:ln>
                <a:solidFill>
                  <a:schemeClr val="tx1"/>
                </a:solidFill>
                <a:effectLst/>
                <a:uLnTx/>
                <a:uFillTx/>
                <a:latin typeface="+mn-lt"/>
                <a:ea typeface="+mn-ea"/>
                <a:cs typeface="+mn-cs"/>
              </a:rPr>
              <a:t>Overall Opinion</a:t>
            </a:r>
          </a:p>
          <a:p>
            <a:pPr marL="804863" marR="0" lvl="2" indent="-174625" algn="l" defTabSz="914400" rtl="0" eaLnBrk="1" fontAlgn="auto" latinLnBrk="0" hangingPunct="1">
              <a:lnSpc>
                <a:spcPct val="90000"/>
              </a:lnSpc>
              <a:spcBef>
                <a:spcPts val="800"/>
              </a:spcBef>
              <a:spcAft>
                <a:spcPts val="0"/>
              </a:spcAft>
              <a:buClr>
                <a:schemeClr val="tx1"/>
              </a:buClr>
              <a:buSzTx/>
              <a:buFont typeface="Calibri" pitchFamily="34" charset="0"/>
              <a:buChar char="─"/>
              <a:tabLst>
                <a:tab pos="465138" algn="l"/>
              </a:tabLst>
              <a:defRPr/>
            </a:pPr>
            <a:r>
              <a:rPr kumimoji="0" lang="en-GB" b="0" i="0" u="none" strike="noStrike" kern="1200" cap="none" spc="0" normalizeH="0" baseline="0" noProof="0" dirty="0" smtClean="0">
                <a:ln>
                  <a:noFill/>
                </a:ln>
                <a:solidFill>
                  <a:schemeClr val="tx1"/>
                </a:solidFill>
                <a:effectLst/>
                <a:uLnTx/>
                <a:uFillTx/>
                <a:latin typeface="+mn-lt"/>
                <a:ea typeface="+mn-ea"/>
                <a:cs typeface="+mn-cs"/>
              </a:rPr>
              <a:t>Key product attributes depending on benefits desired (2 – 5</a:t>
            </a:r>
            <a:r>
              <a:rPr kumimoji="0" lang="en-GB" b="0" i="0" u="none" strike="noStrike" kern="1200" cap="none" spc="0" normalizeH="0" noProof="0" dirty="0" smtClean="0">
                <a:ln>
                  <a:noFill/>
                </a:ln>
                <a:solidFill>
                  <a:schemeClr val="tx1"/>
                </a:solidFill>
                <a:effectLst/>
                <a:uLnTx/>
                <a:uFillTx/>
                <a:latin typeface="+mn-lt"/>
                <a:ea typeface="+mn-ea"/>
                <a:cs typeface="+mn-cs"/>
              </a:rPr>
              <a:t> maximum) </a:t>
            </a:r>
            <a:endParaRPr kumimoji="0" lang="en-GB"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6" name="Rectangle 3"/>
          <p:cNvSpPr>
            <a:spLocks noChangeArrowheads="1"/>
          </p:cNvSpPr>
          <p:nvPr/>
        </p:nvSpPr>
        <p:spPr bwMode="auto">
          <a:xfrm>
            <a:off x="514350" y="1181100"/>
            <a:ext cx="7364413" cy="2043113"/>
          </a:xfrm>
          <a:prstGeom prst="rect">
            <a:avLst/>
          </a:prstGeom>
          <a:noFill/>
          <a:ln w="9525" algn="ctr">
            <a:noFill/>
            <a:miter lim="800000"/>
            <a:headEnd/>
            <a:tailEnd/>
          </a:ln>
        </p:spPr>
        <p:txBody>
          <a:bodyPr lIns="0" tIns="0" rIns="0" bIns="0">
            <a:spAutoFit/>
          </a:bodyPr>
          <a:lstStyle/>
          <a:p>
            <a:pPr marL="347663" indent="-347663" defTabSz="915988" eaLnBrk="0" hangingPunct="0">
              <a:spcBef>
                <a:spcPct val="20000"/>
              </a:spcBef>
              <a:spcAft>
                <a:spcPct val="20000"/>
              </a:spcAft>
              <a:buClr>
                <a:schemeClr val="accent1"/>
              </a:buClr>
              <a:buSzPct val="100000"/>
              <a:buFont typeface="Wingdings" pitchFamily="2" charset="2"/>
              <a:buChar char="§"/>
              <a:tabLst>
                <a:tab pos="347663" algn="l"/>
              </a:tabLst>
              <a:defRPr/>
            </a:pPr>
            <a:r>
              <a:rPr lang="en-GB" sz="2000" b="1" dirty="0">
                <a:solidFill>
                  <a:schemeClr val="accent1"/>
                </a:solidFill>
              </a:rPr>
              <a:t>Must </a:t>
            </a:r>
            <a:r>
              <a:rPr lang="en-GB" sz="2000" b="1" dirty="0">
                <a:solidFill>
                  <a:schemeClr val="accent1"/>
                </a:solidFill>
                <a:latin typeface="+mn-lt"/>
              </a:rPr>
              <a:t>be</a:t>
            </a:r>
            <a:r>
              <a:rPr lang="en-GB" sz="2000" b="1" dirty="0">
                <a:solidFill>
                  <a:schemeClr val="accent1"/>
                </a:solidFill>
              </a:rPr>
              <a:t> Consistent with Brand Performance Standards</a:t>
            </a:r>
          </a:p>
          <a:p>
            <a:pPr marL="804863" lvl="1" indent="-347663" defTabSz="915988" eaLnBrk="0" hangingPunct="0">
              <a:spcBef>
                <a:spcPct val="20000"/>
              </a:spcBef>
              <a:spcAft>
                <a:spcPct val="20000"/>
              </a:spcAft>
              <a:buClr>
                <a:srgbClr val="97CC64"/>
              </a:buClr>
              <a:buFont typeface="Wingdings" pitchFamily="2" charset="2"/>
              <a:buChar char="ü"/>
              <a:tabLst>
                <a:tab pos="347663" algn="l"/>
              </a:tabLst>
              <a:defRPr/>
            </a:pPr>
            <a:r>
              <a:rPr lang="en-GB" sz="1600" dirty="0">
                <a:solidFill>
                  <a:srgbClr val="1F497D"/>
                </a:solidFill>
              </a:rPr>
              <a:t>Must be agreed by all parties prior to test </a:t>
            </a:r>
          </a:p>
          <a:p>
            <a:pPr marL="804863" lvl="1" indent="-347663" defTabSz="915988" eaLnBrk="0" hangingPunct="0">
              <a:spcBef>
                <a:spcPct val="20000"/>
              </a:spcBef>
              <a:spcAft>
                <a:spcPct val="20000"/>
              </a:spcAft>
              <a:buClr>
                <a:srgbClr val="97CC64"/>
              </a:buClr>
              <a:buFont typeface="Wingdings" pitchFamily="2" charset="2"/>
              <a:buChar char="ü"/>
              <a:tabLst>
                <a:tab pos="347663" algn="l"/>
              </a:tabLst>
              <a:defRPr/>
            </a:pPr>
            <a:r>
              <a:rPr lang="en-GB" sz="1600" dirty="0">
                <a:solidFill>
                  <a:srgbClr val="1F497D"/>
                </a:solidFill>
              </a:rPr>
              <a:t>CI must be accountable for the action standards</a:t>
            </a:r>
          </a:p>
          <a:p>
            <a:pPr marL="804863" lvl="1" indent="-347663" defTabSz="915988" eaLnBrk="0" hangingPunct="0">
              <a:spcBef>
                <a:spcPct val="20000"/>
              </a:spcBef>
              <a:spcAft>
                <a:spcPct val="20000"/>
              </a:spcAft>
              <a:buClr>
                <a:srgbClr val="97CC64"/>
              </a:buClr>
              <a:buFont typeface="Wingdings" pitchFamily="2" charset="2"/>
              <a:buChar char="ü"/>
              <a:tabLst>
                <a:tab pos="347663" algn="l"/>
              </a:tabLst>
              <a:defRPr/>
            </a:pPr>
            <a:r>
              <a:rPr lang="en-GB" sz="1600" dirty="0">
                <a:solidFill>
                  <a:srgbClr val="1F497D"/>
                </a:solidFill>
              </a:rPr>
              <a:t>They will depend on what we are trying to achieve/answer…</a:t>
            </a:r>
          </a:p>
          <a:p>
            <a:pPr marL="1296988" lvl="2" indent="-260350" defTabSz="915988" eaLnBrk="0" hangingPunct="0">
              <a:spcBef>
                <a:spcPct val="20000"/>
              </a:spcBef>
              <a:spcAft>
                <a:spcPct val="20000"/>
              </a:spcAft>
              <a:buClr>
                <a:schemeClr val="accent1"/>
              </a:buClr>
              <a:buFontTx/>
              <a:buChar char="•"/>
              <a:tabLst>
                <a:tab pos="347663" algn="l"/>
              </a:tabLst>
              <a:defRPr/>
            </a:pPr>
            <a:r>
              <a:rPr lang="en-GB" sz="1600" dirty="0">
                <a:solidFill>
                  <a:srgbClr val="415A9C"/>
                </a:solidFill>
              </a:rPr>
              <a:t>Statistical superiority vs. control or another product</a:t>
            </a:r>
          </a:p>
          <a:p>
            <a:pPr marL="1296988" lvl="2" indent="-260350" defTabSz="915988" eaLnBrk="0" hangingPunct="0">
              <a:spcBef>
                <a:spcPct val="20000"/>
              </a:spcBef>
              <a:spcAft>
                <a:spcPct val="20000"/>
              </a:spcAft>
              <a:buClr>
                <a:schemeClr val="accent1"/>
              </a:buClr>
              <a:buFontTx/>
              <a:buChar char="•"/>
              <a:tabLst>
                <a:tab pos="347663" algn="l"/>
              </a:tabLst>
              <a:defRPr/>
            </a:pPr>
            <a:r>
              <a:rPr lang="en-GB" sz="1600" dirty="0">
                <a:solidFill>
                  <a:srgbClr val="415A9C"/>
                </a:solidFill>
              </a:rPr>
              <a:t>Parity vs. control product (e.g., Product Rationalisation)</a:t>
            </a:r>
            <a:endParaRPr lang="en-GB" sz="1600" b="1" i="1" dirty="0">
              <a:solidFill>
                <a:srgbClr val="415A9C"/>
              </a:solidFill>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GB" dirty="0" smtClean="0"/>
              <a:t>Action Standards</a:t>
            </a:r>
          </a:p>
        </p:txBody>
      </p:sp>
      <p:sp>
        <p:nvSpPr>
          <p:cNvPr id="256004" name="AutoShape 4"/>
          <p:cNvSpPr>
            <a:spLocks noChangeArrowheads="1"/>
          </p:cNvSpPr>
          <p:nvPr/>
        </p:nvSpPr>
        <p:spPr bwMode="auto">
          <a:xfrm>
            <a:off x="796690" y="1018189"/>
            <a:ext cx="3386562" cy="4667388"/>
          </a:xfrm>
          <a:prstGeom prst="roundRect">
            <a:avLst>
              <a:gd name="adj" fmla="val 6241"/>
            </a:avLst>
          </a:prstGeom>
          <a:solidFill>
            <a:schemeClr val="accent6"/>
          </a:solidFill>
          <a:ln w="28575" algn="ctr">
            <a:noFill/>
            <a:round/>
            <a:headEnd/>
            <a:tailEnd/>
          </a:ln>
          <a:effectLst/>
        </p:spPr>
        <p:txBody>
          <a:bodyPr/>
          <a:lstStyle/>
          <a:p>
            <a:pPr eaLnBrk="0" hangingPunct="0">
              <a:defRPr/>
            </a:pPr>
            <a:r>
              <a:rPr lang="en-GB" b="1" u="sng" dirty="0">
                <a:solidFill>
                  <a:schemeClr val="bg1"/>
                </a:solidFill>
                <a:latin typeface="Arial" charset="0"/>
              </a:rPr>
              <a:t>Should be set on:</a:t>
            </a:r>
            <a:r>
              <a:rPr lang="en-GB" sz="2400" b="1" dirty="0">
                <a:latin typeface="Arial" charset="0"/>
              </a:rPr>
              <a:t/>
            </a:r>
            <a:br>
              <a:rPr lang="en-GB" sz="2400" b="1" dirty="0">
                <a:latin typeface="Arial" charset="0"/>
              </a:rPr>
            </a:br>
            <a:endParaRPr lang="en-GB" sz="2400" b="1" dirty="0">
              <a:latin typeface="Arial" charset="0"/>
            </a:endParaRPr>
          </a:p>
          <a:p>
            <a:pPr eaLnBrk="0" hangingPunct="0">
              <a:defRPr/>
            </a:pPr>
            <a:r>
              <a:rPr lang="en-GB" sz="1600" b="1" dirty="0">
                <a:solidFill>
                  <a:schemeClr val="accent2"/>
                </a:solidFill>
                <a:latin typeface="Arial" charset="0"/>
              </a:rPr>
              <a:t>Overall Opinion</a:t>
            </a:r>
          </a:p>
          <a:p>
            <a:pPr eaLnBrk="0" hangingPunct="0">
              <a:defRPr/>
            </a:pPr>
            <a:r>
              <a:rPr lang="en-GB" sz="1200" i="1" dirty="0">
                <a:solidFill>
                  <a:schemeClr val="bg1"/>
                </a:solidFill>
                <a:latin typeface="Arial" charset="0"/>
              </a:rPr>
              <a:t>Overall measure of the product performance</a:t>
            </a:r>
          </a:p>
          <a:p>
            <a:pPr eaLnBrk="0" hangingPunct="0">
              <a:defRPr/>
            </a:pPr>
            <a:endParaRPr lang="en-GB" sz="1600" b="1" dirty="0">
              <a:latin typeface="Arial" charset="0"/>
            </a:endParaRPr>
          </a:p>
          <a:p>
            <a:pPr eaLnBrk="0" hangingPunct="0">
              <a:defRPr/>
            </a:pPr>
            <a:r>
              <a:rPr lang="en-GB" sz="1600" b="1" dirty="0">
                <a:solidFill>
                  <a:schemeClr val="accent2"/>
                </a:solidFill>
                <a:latin typeface="Arial" charset="0"/>
              </a:rPr>
              <a:t>Key product attributes</a:t>
            </a:r>
          </a:p>
          <a:p>
            <a:pPr eaLnBrk="0" hangingPunct="0">
              <a:defRPr/>
            </a:pPr>
            <a:r>
              <a:rPr lang="en-GB" sz="1200" i="1" dirty="0">
                <a:solidFill>
                  <a:schemeClr val="bg1"/>
                </a:solidFill>
                <a:latin typeface="Arial" charset="0"/>
              </a:rPr>
              <a:t>Desired product benefits which you want your consumer to perceive and core areas which you want your product to do well on or improve on compared to benchmark. </a:t>
            </a:r>
          </a:p>
          <a:p>
            <a:pPr eaLnBrk="0" hangingPunct="0">
              <a:defRPr/>
            </a:pPr>
            <a:r>
              <a:rPr lang="en-GB" sz="1200" i="1" dirty="0">
                <a:solidFill>
                  <a:schemeClr val="bg1"/>
                </a:solidFill>
                <a:latin typeface="Arial" charset="0"/>
              </a:rPr>
              <a:t>These should be areas which are critical for decision making.</a:t>
            </a:r>
          </a:p>
        </p:txBody>
      </p:sp>
      <p:sp>
        <p:nvSpPr>
          <p:cNvPr id="5" name="AutoShape 4"/>
          <p:cNvSpPr>
            <a:spLocks noChangeArrowheads="1"/>
          </p:cNvSpPr>
          <p:nvPr/>
        </p:nvSpPr>
        <p:spPr bwMode="auto">
          <a:xfrm>
            <a:off x="4635361" y="1018189"/>
            <a:ext cx="3386562" cy="4667388"/>
          </a:xfrm>
          <a:prstGeom prst="roundRect">
            <a:avLst>
              <a:gd name="adj" fmla="val 5706"/>
            </a:avLst>
          </a:prstGeom>
          <a:solidFill>
            <a:schemeClr val="accent6"/>
          </a:solidFill>
          <a:ln w="28575" algn="ctr">
            <a:noFill/>
            <a:round/>
            <a:headEnd/>
            <a:tailEnd/>
          </a:ln>
          <a:effectLst/>
        </p:spPr>
        <p:txBody>
          <a:bodyPr/>
          <a:lstStyle/>
          <a:p>
            <a:pPr eaLnBrk="0" hangingPunct="0">
              <a:defRPr/>
            </a:pPr>
            <a:r>
              <a:rPr lang="en-GB" b="1" u="sng" dirty="0" smtClean="0">
                <a:solidFill>
                  <a:schemeClr val="bg1"/>
                </a:solidFill>
                <a:latin typeface="Arial" charset="0"/>
              </a:rPr>
              <a:t>Should not be set on:</a:t>
            </a:r>
            <a:r>
              <a:rPr lang="en-GB" sz="2400" b="1" u="sng" dirty="0" smtClean="0">
                <a:solidFill>
                  <a:schemeClr val="bg1"/>
                </a:solidFill>
                <a:latin typeface="Arial" charset="0"/>
              </a:rPr>
              <a:t/>
            </a:r>
            <a:br>
              <a:rPr lang="en-GB" sz="2400" b="1" u="sng" dirty="0" smtClean="0">
                <a:solidFill>
                  <a:schemeClr val="bg1"/>
                </a:solidFill>
                <a:latin typeface="Arial" charset="0"/>
              </a:rPr>
            </a:br>
            <a:endParaRPr lang="en-GB" sz="2400" b="1" u="sng" dirty="0" smtClean="0">
              <a:solidFill>
                <a:schemeClr val="bg1"/>
              </a:solidFill>
              <a:latin typeface="Arial" charset="0"/>
            </a:endParaRPr>
          </a:p>
          <a:p>
            <a:pPr eaLnBrk="0" hangingPunct="0">
              <a:defRPr/>
            </a:pPr>
            <a:r>
              <a:rPr lang="en-GB" sz="1600" b="1" dirty="0" smtClean="0">
                <a:solidFill>
                  <a:schemeClr val="accent2"/>
                </a:solidFill>
                <a:latin typeface="Arial" charset="0"/>
              </a:rPr>
              <a:t>Purchase Intention</a:t>
            </a:r>
          </a:p>
          <a:p>
            <a:pPr eaLnBrk="0" hangingPunct="0">
              <a:defRPr/>
            </a:pPr>
            <a:r>
              <a:rPr lang="en-GB" sz="1200" i="1" dirty="0" smtClean="0">
                <a:solidFill>
                  <a:schemeClr val="bg1"/>
                </a:solidFill>
                <a:latin typeface="Arial" charset="0"/>
              </a:rPr>
              <a:t>As per Unilever guidelines, PI should not be used to set action standards. Reaction to overall opinion and purchase intention have been shown to be closely correlated with overall opinion deemed to be the better measure in a product test environment </a:t>
            </a:r>
          </a:p>
          <a:p>
            <a:pPr eaLnBrk="0" hangingPunct="0">
              <a:defRPr/>
            </a:pPr>
            <a:endParaRPr lang="en-GB" sz="1600" b="1" dirty="0">
              <a:latin typeface="Arial" charset="0"/>
            </a:endParaRPr>
          </a:p>
          <a:p>
            <a:pPr eaLnBrk="0" hangingPunct="0">
              <a:defRPr/>
            </a:pPr>
            <a:r>
              <a:rPr lang="en-GB" sz="1600" b="1" dirty="0" smtClean="0">
                <a:solidFill>
                  <a:schemeClr val="accent2"/>
                </a:solidFill>
                <a:latin typeface="Arial" charset="0"/>
              </a:rPr>
              <a:t>Concept-product fit</a:t>
            </a:r>
          </a:p>
          <a:p>
            <a:pPr marL="0" lvl="1" eaLnBrk="0" hangingPunct="0">
              <a:defRPr/>
            </a:pPr>
            <a:r>
              <a:rPr lang="en-GB" sz="1200" i="1" dirty="0" smtClean="0">
                <a:solidFill>
                  <a:schemeClr val="bg1"/>
                </a:solidFill>
                <a:latin typeface="Arial" charset="0"/>
              </a:rPr>
              <a:t>The concept is used simply to assess whether the product fits with the communication. Concept-product fit is not necessarily a predictor of market success.</a:t>
            </a:r>
          </a:p>
          <a:p>
            <a:pPr marL="0" lvl="1" eaLnBrk="0" hangingPunct="0">
              <a:defRPr/>
            </a:pPr>
            <a:endParaRPr lang="en-GB" sz="1200" i="1" dirty="0" smtClean="0">
              <a:solidFill>
                <a:schemeClr val="accent6"/>
              </a:solidFill>
              <a:latin typeface="Arial" charset="0"/>
            </a:endParaRPr>
          </a:p>
          <a:p>
            <a:pPr marL="0" lvl="1" eaLnBrk="0" hangingPunct="0">
              <a:defRPr/>
            </a:pPr>
            <a:r>
              <a:rPr lang="en-GB" sz="1600" b="1" dirty="0" smtClean="0">
                <a:solidFill>
                  <a:schemeClr val="accent2"/>
                </a:solidFill>
                <a:latin typeface="Arial" charset="0"/>
              </a:rPr>
              <a:t>Value for Money</a:t>
            </a:r>
          </a:p>
          <a:p>
            <a:pPr eaLnBrk="0" hangingPunct="0">
              <a:defRPr/>
            </a:pPr>
            <a:r>
              <a:rPr lang="en-GB" sz="1200" i="1" dirty="0" smtClean="0">
                <a:solidFill>
                  <a:schemeClr val="bg1"/>
                </a:solidFill>
                <a:latin typeface="Arial" charset="0"/>
              </a:rPr>
              <a:t>No guidelines to say you </a:t>
            </a:r>
            <a:r>
              <a:rPr lang="en-GB" sz="1200" i="1" u="sng" dirty="0" smtClean="0">
                <a:solidFill>
                  <a:schemeClr val="bg1"/>
                </a:solidFill>
                <a:latin typeface="Arial" charset="0"/>
              </a:rPr>
              <a:t>can’t</a:t>
            </a:r>
            <a:r>
              <a:rPr lang="en-GB" sz="1200" i="1" dirty="0" smtClean="0">
                <a:solidFill>
                  <a:schemeClr val="bg1"/>
                </a:solidFill>
                <a:latin typeface="Arial" charset="0"/>
              </a:rPr>
              <a:t> set AS on VFM, but not recommended as concept  not shown in the context of a full market offer, and therefore not an indicator of in-market</a:t>
            </a:r>
            <a:r>
              <a:rPr lang="en-GB" sz="1200" i="1" dirty="0" smtClean="0">
                <a:solidFill>
                  <a:schemeClr val="accent6"/>
                </a:solidFill>
                <a:latin typeface="Arial" charset="0"/>
              </a:rPr>
              <a:t>.</a:t>
            </a:r>
          </a:p>
        </p:txBody>
      </p:sp>
      <p:sp>
        <p:nvSpPr>
          <p:cNvPr id="7" name="Slide Number Placeholder 6"/>
          <p:cNvSpPr>
            <a:spLocks noGrp="1"/>
          </p:cNvSpPr>
          <p:nvPr>
            <p:ph type="sldNum" sz="quarter" idx="12"/>
          </p:nvPr>
        </p:nvSpPr>
        <p:spPr/>
        <p:txBody>
          <a:bodyPr/>
          <a:lstStyle/>
          <a:p>
            <a:fld id="{99DB18A3-D21F-4BB0-9E84-DFB029941648}" type="slidenum">
              <a:rPr lang="de-DE" smtClean="0"/>
              <a:pPr/>
              <a:t>13</a:t>
            </a:fld>
            <a:endParaRPr lang="de-DE"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50590" y="371192"/>
            <a:ext cx="1593410" cy="339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305228" name="Group 76"/>
          <p:cNvGraphicFramePr>
            <a:graphicFrameLocks noGrp="1"/>
          </p:cNvGraphicFramePr>
          <p:nvPr/>
        </p:nvGraphicFramePr>
        <p:xfrm>
          <a:off x="228600" y="1898051"/>
          <a:ext cx="8674101" cy="3476377"/>
        </p:xfrm>
        <a:graphic>
          <a:graphicData uri="http://schemas.openxmlformats.org/drawingml/2006/table">
            <a:tbl>
              <a:tblPr/>
              <a:tblGrid>
                <a:gridCol w="2584033"/>
                <a:gridCol w="3045034"/>
                <a:gridCol w="3045034"/>
              </a:tblGrid>
              <a:tr h="511624">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400" b="1" i="0" u="none" strike="noStrike" cap="none" normalizeH="0" baseline="0" dirty="0" smtClean="0">
                          <a:ln>
                            <a:noFill/>
                          </a:ln>
                          <a:solidFill>
                            <a:schemeClr val="bg1"/>
                          </a:solidFill>
                          <a:effectLst/>
                          <a:latin typeface="+mn-lt"/>
                        </a:rPr>
                        <a:t>WHAT</a:t>
                      </a:r>
                    </a:p>
                  </a:txBody>
                  <a:tcPr anchor="ctr" horzOverflow="overflow">
                    <a:lnL w="12700" cap="flat" cmpd="sng" algn="ctr">
                      <a:solidFill>
                        <a:srgbClr val="415A9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400" b="1" i="0" u="none" strike="noStrike" cap="none" normalizeH="0" baseline="0" dirty="0" smtClean="0">
                          <a:ln>
                            <a:noFill/>
                          </a:ln>
                          <a:solidFill>
                            <a:schemeClr val="bg1"/>
                          </a:solidFill>
                          <a:effectLst/>
                          <a:latin typeface="+mn-lt"/>
                        </a:rPr>
                        <a:t>BUSINESS QUESTIONS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400" b="1" i="0" u="none" strike="noStrike" cap="none" normalizeH="0" baseline="0" dirty="0" smtClean="0">
                          <a:ln>
                            <a:noFill/>
                          </a:ln>
                          <a:solidFill>
                            <a:schemeClr val="bg1"/>
                          </a:solidFill>
                          <a:effectLst/>
                          <a:latin typeface="+mn-lt"/>
                        </a:rPr>
                        <a:t>ACTION STANDARDS (GO/ NO GO)</a:t>
                      </a:r>
                    </a:p>
                  </a:txBody>
                  <a:tcPr anchor="ctr" horzOverflow="overflow">
                    <a:lnL w="12700" cap="flat" cmpd="sng" algn="ctr">
                      <a:solidFill>
                        <a:schemeClr val="bg1"/>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1"/>
                    </a:solidFill>
                  </a:tcPr>
                </a:tc>
              </a:tr>
              <a:tr h="794258">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600" b="1" i="0" u="none" strike="noStrike" cap="none" normalizeH="0" baseline="0" dirty="0" smtClean="0">
                          <a:ln>
                            <a:noFill/>
                          </a:ln>
                          <a:solidFill>
                            <a:srgbClr val="415A9C"/>
                          </a:solidFill>
                          <a:effectLst/>
                          <a:latin typeface="+mn-lt"/>
                        </a:rPr>
                        <a:t>Existing Product </a:t>
                      </a:r>
                      <a:r>
                        <a:rPr kumimoji="0" lang="en-GB" sz="1600" b="1" i="0" u="sng" strike="noStrike" cap="none" normalizeH="0" baseline="0" dirty="0" smtClean="0">
                          <a:ln>
                            <a:noFill/>
                          </a:ln>
                          <a:solidFill>
                            <a:schemeClr val="accent1"/>
                          </a:solidFill>
                          <a:effectLst/>
                          <a:latin typeface="+mn-lt"/>
                        </a:rPr>
                        <a:t>Improvement </a:t>
                      </a:r>
                    </a:p>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100" b="0" i="0" u="none" strike="noStrike" cap="none" normalizeH="0" baseline="0" dirty="0" smtClean="0">
                          <a:ln>
                            <a:noFill/>
                          </a:ln>
                          <a:solidFill>
                            <a:srgbClr val="415A9C"/>
                          </a:solidFill>
                          <a:effectLst/>
                          <a:latin typeface="+mn-lt"/>
                        </a:rPr>
                        <a:t>(brand relaunch or formulation improvement but same mix)</a:t>
                      </a:r>
                    </a:p>
                  </a:txBody>
                  <a:tcP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Did I improve vs. my Current Product?</a:t>
                      </a:r>
                    </a:p>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Have I improved enough to meet the market offer?</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1" i="0" u="none" strike="noStrike" cap="none" normalizeH="0" baseline="0" dirty="0" smtClean="0">
                          <a:ln>
                            <a:noFill/>
                          </a:ln>
                          <a:solidFill>
                            <a:schemeClr val="bg1"/>
                          </a:solidFill>
                          <a:effectLst/>
                          <a:latin typeface="+mn-lt"/>
                        </a:rPr>
                        <a:t>SUPERIORITY VS CURRENT</a:t>
                      </a:r>
                      <a:endParaRPr kumimoji="0" lang="en-GB" sz="1200" b="0" i="0" u="none" strike="noStrike" cap="none" normalizeH="0" baseline="0" dirty="0" smtClean="0">
                        <a:ln>
                          <a:noFill/>
                        </a:ln>
                        <a:solidFill>
                          <a:schemeClr val="bg1"/>
                        </a:solidFill>
                        <a:effectLst/>
                        <a:latin typeface="+mn-lt"/>
                      </a:endParaRP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5">
                        <a:lumMod val="75000"/>
                      </a:schemeClr>
                    </a:solidFill>
                  </a:tcPr>
                </a:tc>
              </a:tr>
              <a:tr h="664358">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GB" sz="1600" b="1" i="0" u="none" strike="noStrike" cap="none" normalizeH="0" baseline="0" dirty="0" smtClean="0">
                          <a:ln>
                            <a:noFill/>
                          </a:ln>
                          <a:solidFill>
                            <a:srgbClr val="415A9C"/>
                          </a:solidFill>
                          <a:effectLst/>
                          <a:latin typeface="+mn-lt"/>
                        </a:rPr>
                        <a:t>New Product Development</a:t>
                      </a:r>
                      <a:r>
                        <a:rPr kumimoji="0" lang="en-GB" sz="1200" b="1" i="0" u="none" strike="noStrike" cap="none" normalizeH="0" baseline="0" dirty="0" smtClean="0">
                          <a:ln>
                            <a:noFill/>
                          </a:ln>
                          <a:solidFill>
                            <a:srgbClr val="415A9C"/>
                          </a:solidFill>
                          <a:effectLst/>
                          <a:latin typeface="+mn-lt"/>
                        </a:rPr>
                        <a:t> (Innovation)</a:t>
                      </a:r>
                    </a:p>
                  </a:txBody>
                  <a:tcPr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Am I good enough to enter the market offer?</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defRPr/>
                      </a:pPr>
                      <a:r>
                        <a:rPr kumimoji="0" lang="en-GB" sz="1200" b="1" i="0" u="none" strike="noStrike" cap="none" normalizeH="0" baseline="0" dirty="0" smtClean="0">
                          <a:ln>
                            <a:noFill/>
                          </a:ln>
                          <a:solidFill>
                            <a:schemeClr val="bg1"/>
                          </a:solidFill>
                          <a:effectLst/>
                          <a:latin typeface="+mn-lt"/>
                        </a:rPr>
                        <a:t>SUPERIORITY VS COMPETITOR</a:t>
                      </a:r>
                    </a:p>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endParaRPr kumimoji="0" lang="en-GB" sz="1200" b="0" i="0" u="none" strike="noStrike" cap="none" normalizeH="0" baseline="0" dirty="0" smtClean="0">
                        <a:ln>
                          <a:noFill/>
                        </a:ln>
                        <a:solidFill>
                          <a:schemeClr val="tx1"/>
                        </a:solidFill>
                        <a:effectLst/>
                        <a:latin typeface="+mn-lt"/>
                      </a:endParaRP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5">
                        <a:lumMod val="75000"/>
                      </a:schemeClr>
                    </a:solidFill>
                  </a:tcPr>
                </a:tc>
              </a:tr>
              <a:tr h="651850">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600" b="1" i="0" u="none" strike="noStrike" cap="none" normalizeH="0" baseline="0" dirty="0" smtClean="0">
                          <a:ln>
                            <a:noFill/>
                          </a:ln>
                          <a:solidFill>
                            <a:srgbClr val="415A9C"/>
                          </a:solidFill>
                          <a:effectLst/>
                          <a:latin typeface="+mn-lt"/>
                        </a:rPr>
                        <a:t>Product </a:t>
                      </a:r>
                      <a:r>
                        <a:rPr kumimoji="0" lang="en-GB" sz="1600" b="1" i="0" u="sng" strike="noStrike" cap="none" normalizeH="0" baseline="0" dirty="0" smtClean="0">
                          <a:ln>
                            <a:noFill/>
                          </a:ln>
                          <a:solidFill>
                            <a:schemeClr val="accent1"/>
                          </a:solidFill>
                          <a:effectLst/>
                          <a:latin typeface="+mn-lt"/>
                        </a:rPr>
                        <a:t>Rationalisation</a:t>
                      </a:r>
                    </a:p>
                  </a:txBody>
                  <a:tcPr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Am I still meeting consumer expectations?</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1" i="0" u="none" strike="noStrike" cap="none" normalizeH="0" baseline="0" dirty="0" smtClean="0">
                          <a:ln>
                            <a:noFill/>
                          </a:ln>
                          <a:solidFill>
                            <a:schemeClr val="tx1"/>
                          </a:solidFill>
                          <a:effectLst/>
                          <a:latin typeface="+mn-lt"/>
                        </a:rPr>
                        <a:t>NO LOSSES VS CURRENT</a:t>
                      </a:r>
                      <a:r>
                        <a:rPr kumimoji="0" lang="en-GB" sz="1200" b="0" i="0" u="none" strike="noStrike" cap="none" normalizeH="0" baseline="0" dirty="0" smtClean="0">
                          <a:ln>
                            <a:noFill/>
                          </a:ln>
                          <a:solidFill>
                            <a:schemeClr val="tx1"/>
                          </a:solidFill>
                          <a:effectLst/>
                          <a:latin typeface="+mn-lt"/>
                        </a:rPr>
                        <a:t> </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rgbClr val="FFFF99"/>
                    </a:solidFill>
                  </a:tcPr>
                </a:tc>
              </a:tr>
              <a:tr h="651849">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GB" sz="1600" b="1" i="0" u="sng" strike="noStrike" cap="none" normalizeH="0" baseline="0" dirty="0" smtClean="0">
                          <a:ln>
                            <a:noFill/>
                          </a:ln>
                          <a:solidFill>
                            <a:schemeClr val="accent1"/>
                          </a:solidFill>
                          <a:effectLst/>
                          <a:latin typeface="+mn-lt"/>
                        </a:rPr>
                        <a:t>Competitor </a:t>
                      </a:r>
                      <a:r>
                        <a:rPr kumimoji="0" lang="en-GB" sz="1600" b="1" i="0" u="none" strike="noStrike" cap="none" normalizeH="0" baseline="0" dirty="0" smtClean="0">
                          <a:ln>
                            <a:noFill/>
                          </a:ln>
                          <a:solidFill>
                            <a:srgbClr val="415A9C"/>
                          </a:solidFill>
                          <a:effectLst/>
                          <a:latin typeface="+mn-lt"/>
                        </a:rPr>
                        <a:t>Benchmarking</a:t>
                      </a:r>
                    </a:p>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endParaRPr kumimoji="0" lang="en-GB" sz="1200" b="1" i="0" u="none" strike="noStrike" cap="none" normalizeH="0" baseline="0" dirty="0" smtClean="0">
                        <a:ln>
                          <a:noFill/>
                        </a:ln>
                        <a:solidFill>
                          <a:srgbClr val="415A9C"/>
                        </a:solidFill>
                        <a:effectLst/>
                        <a:latin typeface="+mn-lt"/>
                      </a:endParaRPr>
                    </a:p>
                  </a:txBody>
                  <a:tcPr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Am I better than the competitor? </a:t>
                      </a:r>
                    </a:p>
                    <a:p>
                      <a:pPr marL="0" marR="0" lvl="0" indent="0" algn="l"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0" i="0" u="none" strike="noStrike" cap="none" normalizeH="0" baseline="0" dirty="0" smtClean="0">
                          <a:ln>
                            <a:noFill/>
                          </a:ln>
                          <a:solidFill>
                            <a:srgbClr val="415A9C"/>
                          </a:solidFill>
                          <a:effectLst/>
                          <a:latin typeface="+mn-lt"/>
                        </a:rPr>
                        <a:t>Can my claims be stronger?</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 typeface="Wingdings" pitchFamily="2" charset="2"/>
                        <a:buNone/>
                        <a:tabLst/>
                      </a:pPr>
                      <a:r>
                        <a:rPr kumimoji="0" lang="en-GB" sz="1200" b="1" i="0" u="none" strike="noStrike" cap="none" normalizeH="0" baseline="0" dirty="0" smtClean="0">
                          <a:ln>
                            <a:noFill/>
                          </a:ln>
                          <a:solidFill>
                            <a:schemeClr val="bg1"/>
                          </a:solidFill>
                          <a:effectLst/>
                          <a:latin typeface="+mn-lt"/>
                        </a:rPr>
                        <a:t>SUPERIORITY VS COMPETITOR</a:t>
                      </a:r>
                    </a:p>
                  </a:txBody>
                  <a:tcPr marL="90000" marR="90000" marT="46800" marB="46800" anchor="ctr" horzOverflow="overflow">
                    <a:lnL w="12700" cap="flat" cmpd="sng" algn="ctr">
                      <a:solidFill>
                        <a:srgbClr val="415A9C"/>
                      </a:solidFill>
                      <a:prstDash val="solid"/>
                      <a:round/>
                      <a:headEnd type="none" w="med" len="med"/>
                      <a:tailEnd type="none" w="med" len="med"/>
                    </a:lnL>
                    <a:lnR w="12700" cap="flat" cmpd="sng" algn="ctr">
                      <a:solidFill>
                        <a:srgbClr val="415A9C"/>
                      </a:solidFill>
                      <a:prstDash val="solid"/>
                      <a:round/>
                      <a:headEnd type="none" w="med" len="med"/>
                      <a:tailEnd type="none" w="med" len="med"/>
                    </a:lnR>
                    <a:lnT w="12700" cap="flat" cmpd="sng" algn="ctr">
                      <a:solidFill>
                        <a:srgbClr val="415A9C"/>
                      </a:solidFill>
                      <a:prstDash val="solid"/>
                      <a:round/>
                      <a:headEnd type="none" w="med" len="med"/>
                      <a:tailEnd type="none" w="med" len="med"/>
                    </a:lnT>
                    <a:lnB w="12700" cap="flat" cmpd="sng" algn="ctr">
                      <a:solidFill>
                        <a:srgbClr val="415A9C"/>
                      </a:solidFill>
                      <a:prstDash val="solid"/>
                      <a:round/>
                      <a:headEnd type="none" w="med" len="med"/>
                      <a:tailEnd type="none" w="med" len="med"/>
                    </a:lnB>
                    <a:lnTlToBr>
                      <a:noFill/>
                    </a:lnTlToBr>
                    <a:lnBlToTr>
                      <a:noFill/>
                    </a:lnBlToTr>
                    <a:solidFill>
                      <a:schemeClr val="accent5">
                        <a:lumMod val="75000"/>
                      </a:schemeClr>
                    </a:solidFill>
                  </a:tcPr>
                </a:tc>
              </a:tr>
            </a:tbl>
          </a:graphicData>
        </a:graphic>
      </p:graphicFrame>
      <p:sp>
        <p:nvSpPr>
          <p:cNvPr id="88096" name="Text Box 67"/>
          <p:cNvSpPr>
            <a:spLocks noChangeArrowheads="1"/>
          </p:cNvSpPr>
          <p:nvPr/>
        </p:nvSpPr>
        <p:spPr bwMode="auto">
          <a:xfrm>
            <a:off x="207963" y="1173764"/>
            <a:ext cx="8701087" cy="584200"/>
          </a:xfrm>
          <a:prstGeom prst="roundRect">
            <a:avLst>
              <a:gd name="adj" fmla="val 0"/>
            </a:avLst>
          </a:prstGeom>
          <a:solidFill>
            <a:schemeClr val="accent6"/>
          </a:solidFill>
          <a:ln w="9525" algn="ctr">
            <a:noFill/>
            <a:miter lim="800000"/>
            <a:headEnd/>
            <a:tailEnd/>
          </a:ln>
        </p:spPr>
        <p:txBody>
          <a:bodyPr>
            <a:spAutoFit/>
          </a:bodyPr>
          <a:lstStyle/>
          <a:p>
            <a:pPr algn="ctr" eaLnBrk="0" hangingPunct="0"/>
            <a:r>
              <a:rPr lang="en-GB" sz="1600" dirty="0">
                <a:solidFill>
                  <a:schemeClr val="bg1"/>
                </a:solidFill>
              </a:rPr>
              <a:t>ACTION STANDARDS SHOULD BE SET ON:</a:t>
            </a:r>
          </a:p>
          <a:p>
            <a:pPr algn="ctr" eaLnBrk="0" hangingPunct="0"/>
            <a:r>
              <a:rPr lang="en-GB" sz="1600" dirty="0">
                <a:solidFill>
                  <a:schemeClr val="bg1"/>
                </a:solidFill>
              </a:rPr>
              <a:t>OVERALL OPINION OF PRODUCT AND KEY PRODUCT ATTRIBUTES</a:t>
            </a:r>
          </a:p>
        </p:txBody>
      </p:sp>
      <p:sp>
        <p:nvSpPr>
          <p:cNvPr id="88097" name="Title 4"/>
          <p:cNvSpPr>
            <a:spLocks noGrp="1"/>
          </p:cNvSpPr>
          <p:nvPr>
            <p:ph type="title"/>
          </p:nvPr>
        </p:nvSpPr>
        <p:spPr/>
        <p:txBody>
          <a:bodyPr/>
          <a:lstStyle/>
          <a:p>
            <a:pPr eaLnBrk="1" hangingPunct="1"/>
            <a:r>
              <a:rPr lang="en-US" dirty="0" smtClean="0"/>
              <a:t>Action Standards – What will drive the business decision?</a:t>
            </a:r>
            <a:endParaRPr lang="en-GB" dirty="0" smtClean="0"/>
          </a:p>
        </p:txBody>
      </p:sp>
      <p:sp>
        <p:nvSpPr>
          <p:cNvPr id="8" name="Slide Number Placeholder 7"/>
          <p:cNvSpPr>
            <a:spLocks noGrp="1"/>
          </p:cNvSpPr>
          <p:nvPr>
            <p:ph type="sldNum" sz="quarter" idx="12"/>
          </p:nvPr>
        </p:nvSpPr>
        <p:spPr/>
        <p:txBody>
          <a:bodyPr/>
          <a:lstStyle/>
          <a:p>
            <a:fld id="{99DB18A3-D21F-4BB0-9E84-DFB029941648}" type="slidenum">
              <a:rPr lang="de-DE" smtClean="0"/>
              <a:pPr/>
              <a:t>14</a:t>
            </a:fld>
            <a:endParaRPr lang="de-DE"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title"/>
          </p:nvPr>
        </p:nvSpPr>
        <p:spPr>
          <a:xfrm>
            <a:off x="838800" y="257299"/>
            <a:ext cx="8162325" cy="276999"/>
          </a:xfrm>
        </p:spPr>
        <p:txBody>
          <a:bodyPr/>
          <a:lstStyle/>
          <a:p>
            <a:pPr eaLnBrk="1" hangingPunct="1"/>
            <a:r>
              <a:rPr lang="en-GB" dirty="0" smtClean="0"/>
              <a:t>Using Statistics to  set Action Standards</a:t>
            </a:r>
          </a:p>
        </p:txBody>
      </p:sp>
      <p:sp>
        <p:nvSpPr>
          <p:cNvPr id="93190" name="Rectangle 6"/>
          <p:cNvSpPr>
            <a:spLocks noChangeArrowheads="1"/>
          </p:cNvSpPr>
          <p:nvPr/>
        </p:nvSpPr>
        <p:spPr bwMode="auto">
          <a:xfrm>
            <a:off x="247950" y="1419368"/>
            <a:ext cx="7845171" cy="3416320"/>
          </a:xfrm>
          <a:prstGeom prst="rect">
            <a:avLst/>
          </a:prstGeom>
          <a:solidFill>
            <a:schemeClr val="accent6"/>
          </a:solidFill>
          <a:ln w="9525" algn="ctr">
            <a:noFill/>
            <a:miter lim="800000"/>
            <a:headEnd/>
            <a:tailEnd/>
          </a:ln>
        </p:spPr>
        <p:txBody>
          <a:bodyPr wrap="square">
            <a:spAutoFit/>
          </a:bodyPr>
          <a:lstStyle/>
          <a:p>
            <a:pPr marL="3175" lvl="1" eaLnBrk="0" hangingPunct="0">
              <a:spcBef>
                <a:spcPct val="20000"/>
              </a:spcBef>
              <a:buClr>
                <a:schemeClr val="accent1"/>
              </a:buClr>
              <a:buSzPct val="110000"/>
              <a:buFont typeface="Wingdings" pitchFamily="2" charset="2"/>
              <a:buNone/>
              <a:defRPr/>
            </a:pPr>
            <a:r>
              <a:rPr lang="en-GB" sz="2400" b="1" dirty="0">
                <a:solidFill>
                  <a:schemeClr val="accent1"/>
                </a:solidFill>
              </a:rPr>
              <a:t>Product Improvement</a:t>
            </a:r>
            <a:r>
              <a:rPr lang="en-GB" sz="2400" dirty="0">
                <a:solidFill>
                  <a:schemeClr val="accent1"/>
                </a:solidFill>
              </a:rPr>
              <a:t>:  </a:t>
            </a:r>
            <a:endParaRPr lang="en-GB" sz="2400" dirty="0" smtClean="0">
              <a:solidFill>
                <a:schemeClr val="accent1"/>
              </a:solidFill>
            </a:endParaRPr>
          </a:p>
          <a:p>
            <a:pPr marL="3175" lvl="1" eaLnBrk="0" hangingPunct="0">
              <a:spcBef>
                <a:spcPct val="20000"/>
              </a:spcBef>
              <a:buClr>
                <a:schemeClr val="accent1"/>
              </a:buClr>
              <a:buSzPct val="110000"/>
              <a:buFont typeface="Wingdings" pitchFamily="2" charset="2"/>
              <a:buNone/>
              <a:defRPr/>
            </a:pPr>
            <a:r>
              <a:rPr lang="en-GB" sz="2400" dirty="0" smtClean="0">
                <a:solidFill>
                  <a:schemeClr val="bg1"/>
                </a:solidFill>
              </a:rPr>
              <a:t>Significantly </a:t>
            </a:r>
            <a:r>
              <a:rPr lang="en-GB" sz="2400" dirty="0">
                <a:solidFill>
                  <a:schemeClr val="bg1"/>
                </a:solidFill>
              </a:rPr>
              <a:t>better with at least 95% confidence </a:t>
            </a:r>
            <a:r>
              <a:rPr lang="en-GB" sz="2400" dirty="0" smtClean="0">
                <a:solidFill>
                  <a:schemeClr val="bg1"/>
                </a:solidFill>
              </a:rPr>
              <a:t>(two-tailed </a:t>
            </a:r>
            <a:r>
              <a:rPr lang="en-GB" sz="2400" dirty="0">
                <a:solidFill>
                  <a:schemeClr val="bg1"/>
                </a:solidFill>
              </a:rPr>
              <a:t>test)</a:t>
            </a:r>
          </a:p>
          <a:p>
            <a:pPr marL="3175" lvl="1" eaLnBrk="0" hangingPunct="0">
              <a:spcBef>
                <a:spcPct val="20000"/>
              </a:spcBef>
              <a:buClr>
                <a:schemeClr val="accent1"/>
              </a:buClr>
              <a:buSzPct val="110000"/>
              <a:buFont typeface="Wingdings" pitchFamily="2" charset="2"/>
              <a:buNone/>
              <a:defRPr/>
            </a:pPr>
            <a:r>
              <a:rPr lang="en-GB" sz="2400" b="1" dirty="0">
                <a:solidFill>
                  <a:schemeClr val="accent1"/>
                </a:solidFill>
              </a:rPr>
              <a:t>New Product/Benchmarking</a:t>
            </a:r>
            <a:r>
              <a:rPr lang="en-GB" sz="2400" dirty="0">
                <a:solidFill>
                  <a:schemeClr val="accent1"/>
                </a:solidFill>
              </a:rPr>
              <a:t>: </a:t>
            </a:r>
            <a:endParaRPr lang="en-GB" sz="2400" dirty="0" smtClean="0">
              <a:solidFill>
                <a:schemeClr val="accent1"/>
              </a:solidFill>
            </a:endParaRPr>
          </a:p>
          <a:p>
            <a:pPr marL="3175" lvl="1" eaLnBrk="0" hangingPunct="0">
              <a:spcBef>
                <a:spcPct val="20000"/>
              </a:spcBef>
              <a:buClr>
                <a:schemeClr val="accent1"/>
              </a:buClr>
              <a:buSzPct val="110000"/>
              <a:buFont typeface="Wingdings" pitchFamily="2" charset="2"/>
              <a:buNone/>
              <a:defRPr/>
            </a:pPr>
            <a:r>
              <a:rPr lang="en-GB" sz="2400" dirty="0" smtClean="0">
                <a:solidFill>
                  <a:schemeClr val="bg1"/>
                </a:solidFill>
              </a:rPr>
              <a:t>Statistically </a:t>
            </a:r>
            <a:r>
              <a:rPr lang="en-GB" sz="2400" dirty="0">
                <a:solidFill>
                  <a:schemeClr val="bg1"/>
                </a:solidFill>
              </a:rPr>
              <a:t>significant with at least 95% confidence (two-tailed test)</a:t>
            </a:r>
          </a:p>
          <a:p>
            <a:pPr marL="3175" lvl="1" eaLnBrk="0" hangingPunct="0">
              <a:spcBef>
                <a:spcPct val="20000"/>
              </a:spcBef>
              <a:buClr>
                <a:schemeClr val="accent1"/>
              </a:buClr>
              <a:buSzPct val="110000"/>
              <a:buFont typeface="Wingdings" pitchFamily="2" charset="2"/>
              <a:buNone/>
              <a:defRPr/>
            </a:pPr>
            <a:r>
              <a:rPr lang="en-GB" sz="2400" b="1" dirty="0">
                <a:solidFill>
                  <a:schemeClr val="accent1"/>
                </a:solidFill>
              </a:rPr>
              <a:t>Rationalisation:</a:t>
            </a:r>
            <a:r>
              <a:rPr lang="en-GB" sz="2400" dirty="0">
                <a:solidFill>
                  <a:schemeClr val="accent1"/>
                </a:solidFill>
              </a:rPr>
              <a:t>  </a:t>
            </a:r>
            <a:endParaRPr lang="en-GB" sz="2400" dirty="0" smtClean="0">
              <a:solidFill>
                <a:schemeClr val="accent1"/>
              </a:solidFill>
            </a:endParaRPr>
          </a:p>
          <a:p>
            <a:pPr marL="3175" lvl="1" eaLnBrk="0" hangingPunct="0">
              <a:spcBef>
                <a:spcPct val="20000"/>
              </a:spcBef>
              <a:buClr>
                <a:schemeClr val="accent1"/>
              </a:buClr>
              <a:buSzPct val="110000"/>
              <a:buFont typeface="Wingdings" pitchFamily="2" charset="2"/>
              <a:buNone/>
              <a:defRPr/>
            </a:pPr>
            <a:r>
              <a:rPr lang="en-GB" sz="2400" dirty="0" smtClean="0">
                <a:solidFill>
                  <a:schemeClr val="bg1"/>
                </a:solidFill>
              </a:rPr>
              <a:t>Not  </a:t>
            </a:r>
            <a:r>
              <a:rPr lang="en-GB" sz="2400" dirty="0">
                <a:solidFill>
                  <a:schemeClr val="bg1"/>
                </a:solidFill>
              </a:rPr>
              <a:t>significantly worse with 80% confidence (one-tailed </a:t>
            </a:r>
            <a:r>
              <a:rPr lang="en-GB" sz="2400" dirty="0" smtClean="0">
                <a:solidFill>
                  <a:schemeClr val="bg1"/>
                </a:solidFill>
              </a:rPr>
              <a:t>test)</a:t>
            </a:r>
            <a:endParaRPr lang="en-GB" sz="2400" dirty="0">
              <a:solidFill>
                <a:schemeClr val="bg1"/>
              </a:solidFill>
            </a:endParaRPr>
          </a:p>
        </p:txBody>
      </p:sp>
      <p:sp>
        <p:nvSpPr>
          <p:cNvPr id="5" name="Slide Number Placeholder 4"/>
          <p:cNvSpPr>
            <a:spLocks noGrp="1"/>
          </p:cNvSpPr>
          <p:nvPr>
            <p:ph type="sldNum" sz="quarter" idx="12"/>
          </p:nvPr>
        </p:nvSpPr>
        <p:spPr/>
        <p:txBody>
          <a:bodyPr/>
          <a:lstStyle/>
          <a:p>
            <a:fld id="{99DB18A3-D21F-4BB0-9E84-DFB029941648}" type="slidenum">
              <a:rPr lang="de-DE" smtClean="0"/>
              <a:pPr/>
              <a:t>15</a:t>
            </a:fld>
            <a:endParaRPr lang="de-DE"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61"/>
          <p:cNvSpPr>
            <a:spLocks noGrp="1" noChangeArrowheads="1"/>
          </p:cNvSpPr>
          <p:nvPr>
            <p:ph type="title"/>
          </p:nvPr>
        </p:nvSpPr>
        <p:spPr>
          <a:xfrm>
            <a:off x="838200" y="257175"/>
            <a:ext cx="8162925" cy="277813"/>
          </a:xfrm>
        </p:spPr>
        <p:txBody>
          <a:bodyPr/>
          <a:lstStyle/>
          <a:p>
            <a:pPr eaLnBrk="1" hangingPunct="1"/>
            <a:r>
              <a:rPr lang="en-US" dirty="0" smtClean="0"/>
              <a:t>Standard Reporting - Action Standard Chart</a:t>
            </a:r>
          </a:p>
        </p:txBody>
      </p:sp>
      <p:graphicFrame>
        <p:nvGraphicFramePr>
          <p:cNvPr id="14" name="Group 78"/>
          <p:cNvGraphicFramePr>
            <a:graphicFrameLocks noGrp="1"/>
          </p:cNvGraphicFramePr>
          <p:nvPr/>
        </p:nvGraphicFramePr>
        <p:xfrm>
          <a:off x="264634" y="1557338"/>
          <a:ext cx="8661400" cy="2959965"/>
        </p:xfrm>
        <a:graphic>
          <a:graphicData uri="http://schemas.openxmlformats.org/drawingml/2006/table">
            <a:tbl>
              <a:tblPr/>
              <a:tblGrid>
                <a:gridCol w="2711450"/>
                <a:gridCol w="984250"/>
                <a:gridCol w="1136650"/>
                <a:gridCol w="795338"/>
                <a:gridCol w="811212"/>
                <a:gridCol w="985838"/>
                <a:gridCol w="1236662"/>
              </a:tblGrid>
              <a:tr h="407264">
                <a:tc rowSpan="2">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Action </a:t>
                      </a:r>
                      <a:br>
                        <a:rPr kumimoji="0" lang="en-US" sz="1200" b="1" i="1" u="none" strike="noStrike" cap="none" normalizeH="0" baseline="0" dirty="0" smtClean="0">
                          <a:ln>
                            <a:noFill/>
                          </a:ln>
                          <a:solidFill>
                            <a:schemeClr val="bg1"/>
                          </a:solidFill>
                          <a:effectLst/>
                          <a:latin typeface="+mn-lt"/>
                        </a:rPr>
                      </a:br>
                      <a:r>
                        <a:rPr kumimoji="0" lang="en-US" sz="1200" b="1" i="1" u="none" strike="noStrike" cap="none" normalizeH="0" baseline="0" dirty="0" smtClean="0">
                          <a:ln>
                            <a:noFill/>
                          </a:ln>
                          <a:solidFill>
                            <a:schemeClr val="bg1"/>
                          </a:solidFill>
                          <a:effectLst/>
                          <a:latin typeface="+mn-lt"/>
                        </a:rPr>
                        <a:t>Standard</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Action </a:t>
                      </a:r>
                      <a:br>
                        <a:rPr kumimoji="0" lang="en-US" sz="1200" b="1" i="1" u="none" strike="noStrike" cap="none" normalizeH="0" baseline="0" dirty="0" smtClean="0">
                          <a:ln>
                            <a:noFill/>
                          </a:ln>
                          <a:solidFill>
                            <a:schemeClr val="bg1"/>
                          </a:solidFill>
                          <a:effectLst/>
                          <a:latin typeface="+mn-lt"/>
                        </a:rPr>
                      </a:br>
                      <a:r>
                        <a:rPr kumimoji="0" lang="en-US" sz="1200" b="1" i="1" u="none" strike="noStrike" cap="none" normalizeH="0" baseline="0" dirty="0" smtClean="0">
                          <a:ln>
                            <a:noFill/>
                          </a:ln>
                          <a:solidFill>
                            <a:schemeClr val="bg1"/>
                          </a:solidFill>
                          <a:effectLst/>
                          <a:latin typeface="+mn-lt"/>
                        </a:rPr>
                        <a:t>Standard</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Measure</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Prototype</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Current</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Prototype vs. </a:t>
                      </a:r>
                      <a:br>
                        <a:rPr kumimoji="0" lang="en-US" sz="1200" b="1" i="1" u="none" strike="noStrike" cap="none" normalizeH="0" baseline="0" dirty="0" smtClean="0">
                          <a:ln>
                            <a:noFill/>
                          </a:ln>
                          <a:solidFill>
                            <a:schemeClr val="bg1"/>
                          </a:solidFill>
                          <a:effectLst/>
                          <a:latin typeface="+mn-lt"/>
                        </a:rPr>
                      </a:br>
                      <a:r>
                        <a:rPr kumimoji="0" lang="en-US" sz="1200" b="1" i="1" u="none" strike="noStrike" cap="none" normalizeH="0" baseline="0" dirty="0" smtClean="0">
                          <a:ln>
                            <a:noFill/>
                          </a:ln>
                          <a:solidFill>
                            <a:schemeClr val="bg1"/>
                          </a:solidFill>
                          <a:effectLst/>
                          <a:latin typeface="+mn-lt"/>
                        </a:rPr>
                        <a:t>Action </a:t>
                      </a:r>
                      <a:br>
                        <a:rPr kumimoji="0" lang="en-US" sz="1200" b="1" i="1" u="none" strike="noStrike" cap="none" normalizeH="0" baseline="0" dirty="0" smtClean="0">
                          <a:ln>
                            <a:noFill/>
                          </a:ln>
                          <a:solidFill>
                            <a:schemeClr val="bg1"/>
                          </a:solidFill>
                          <a:effectLst/>
                          <a:latin typeface="+mn-lt"/>
                        </a:rPr>
                      </a:br>
                      <a:r>
                        <a:rPr kumimoji="0" lang="en-US" sz="1200" b="1" i="1" u="none" strike="noStrike" cap="none" normalizeH="0" baseline="0" dirty="0" smtClean="0">
                          <a:ln>
                            <a:noFill/>
                          </a:ln>
                          <a:solidFill>
                            <a:schemeClr val="bg1"/>
                          </a:solidFill>
                          <a:effectLst/>
                          <a:latin typeface="+mn-lt"/>
                        </a:rPr>
                        <a:t>Standard</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Prototype vs. </a:t>
                      </a:r>
                      <a:br>
                        <a:rPr kumimoji="0" lang="en-US" sz="1200" b="1" i="1" u="none" strike="noStrike" cap="none" normalizeH="0" baseline="0" dirty="0" smtClean="0">
                          <a:ln>
                            <a:noFill/>
                          </a:ln>
                          <a:solidFill>
                            <a:schemeClr val="bg1"/>
                          </a:solidFill>
                          <a:effectLst/>
                          <a:latin typeface="+mn-lt"/>
                        </a:rPr>
                      </a:br>
                      <a:r>
                        <a:rPr kumimoji="0" lang="en-US" sz="1200" b="1" i="1" u="none" strike="noStrike" cap="none" normalizeH="0" baseline="0" dirty="0" smtClean="0">
                          <a:ln>
                            <a:noFill/>
                          </a:ln>
                          <a:solidFill>
                            <a:schemeClr val="bg1"/>
                          </a:solidFill>
                          <a:effectLst/>
                          <a:latin typeface="+mn-lt"/>
                        </a:rPr>
                        <a:t>Current</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413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A</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1" i="1" u="none" strike="noStrike" cap="none" normalizeH="0" baseline="0" dirty="0" smtClean="0">
                          <a:ln>
                            <a:noFill/>
                          </a:ln>
                          <a:solidFill>
                            <a:schemeClr val="bg1"/>
                          </a:solidFill>
                          <a:effectLst/>
                          <a:latin typeface="+mn-lt"/>
                        </a:rPr>
                        <a:t>B</a:t>
                      </a:r>
                    </a:p>
                  </a:txBody>
                  <a:tcPr marL="27432" marR="27432"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vMerge="1">
                  <a:txBody>
                    <a:bodyPr/>
                    <a:lstStyle/>
                    <a:p>
                      <a:endParaRPr lang="en-US"/>
                    </a:p>
                  </a:txBody>
                  <a:tcPr/>
                </a:tc>
                <a:tc vMerge="1">
                  <a:txBody>
                    <a:bodyPr/>
                    <a:lstStyle/>
                    <a:p>
                      <a:endParaRPr lang="en-US"/>
                    </a:p>
                  </a:txBody>
                  <a:tcPr/>
                </a:tc>
              </a:tr>
              <a:tr h="552450">
                <a:tc>
                  <a:txBody>
                    <a:bodyPr/>
                    <a:lstStyle/>
                    <a:p>
                      <a:pPr marL="231775" marR="0" lvl="0" indent="-231775" algn="l"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1. Overall Opinion (Product)</a:t>
                      </a:r>
                      <a:endParaRPr kumimoji="0" lang="en-GB" sz="1200" b="0" i="0" u="none" strike="noStrike" cap="none" normalizeH="0" baseline="0" dirty="0" smtClean="0">
                        <a:ln>
                          <a:noFill/>
                        </a:ln>
                        <a:solidFill>
                          <a:srgbClr val="0F2F55"/>
                        </a:solidFill>
                        <a:effectLst/>
                        <a:latin typeface="+mn-lt"/>
                      </a:endParaRPr>
                    </a:p>
                  </a:txBody>
                  <a:tcPr marL="27432" marR="27432" marT="27432" marB="27432" anchor="ctr" horzOverflow="overflow">
                    <a:lnL cap="flat">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cs typeface="Arial" pitchFamily="34" charset="0"/>
                        </a:rPr>
                        <a:t>Superiority</a:t>
                      </a:r>
                      <a:endParaRPr kumimoji="0" lang="en-US" sz="1200" b="0" i="0" u="none" strike="noStrike" cap="none" normalizeH="0" baseline="0" dirty="0" smtClean="0">
                        <a:ln>
                          <a:noFill/>
                        </a:ln>
                        <a:solidFill>
                          <a:srgbClr val="0F2F55"/>
                        </a:solidFill>
                        <a:effectLst/>
                        <a:latin typeface="+mn-lt"/>
                      </a:endParaRPr>
                    </a:p>
                  </a:txBody>
                  <a:tcPr marL="27432" marR="27432" marT="27432" marB="27432"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Mean</a:t>
                      </a:r>
                    </a:p>
                  </a:txBody>
                  <a:tcPr marL="27432" marR="27432" marT="27432" marB="27432"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5.80</a:t>
                      </a:r>
                    </a:p>
                  </a:txBody>
                  <a:tcPr marL="27432" marR="27432" marT="27432" marB="27432"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5.58</a:t>
                      </a:r>
                    </a:p>
                  </a:txBody>
                  <a:tcPr marL="27432" marR="27432" marT="27432" marB="27432"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800" b="1" i="0" u="none" strike="noStrike" cap="none" normalizeH="0" baseline="0" dirty="0" smtClean="0">
                          <a:ln>
                            <a:noFill/>
                          </a:ln>
                          <a:solidFill>
                            <a:srgbClr val="33CC33"/>
                          </a:solidFill>
                          <a:effectLst/>
                          <a:latin typeface="+mn-lt"/>
                          <a:sym typeface="Wingdings" pitchFamily="2" charset="2"/>
                        </a:rPr>
                        <a:t></a:t>
                      </a:r>
                    </a:p>
                  </a:txBody>
                  <a:tcPr marL="27432" marR="27432" marT="27432" marB="27432"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endParaRPr kumimoji="0" lang="en-GB" sz="1000" b="0" i="0" u="none" strike="noStrike" cap="none" normalizeH="0" baseline="0" dirty="0" smtClean="0">
                        <a:ln>
                          <a:noFill/>
                        </a:ln>
                        <a:solidFill>
                          <a:srgbClr val="4D4D4D"/>
                        </a:solidFill>
                        <a:effectLst/>
                        <a:latin typeface="+mn-lt"/>
                        <a:sym typeface="Wingdings 3" pitchFamily="18" charset="2"/>
                      </a:endParaRPr>
                    </a:p>
                  </a:txBody>
                  <a:tcPr marL="27432" marR="27432" marT="27432" marB="27432" anchor="ctr" horzOverflow="overflow">
                    <a:lnL>
                      <a:noFill/>
                    </a:lnL>
                    <a:lnR cap="flat">
                      <a:noFill/>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2450">
                <a:tc>
                  <a:txBody>
                    <a:bodyPr/>
                    <a:lstStyle/>
                    <a:p>
                      <a:pPr marL="228600" marR="0" lvl="0" indent="-228600" algn="l" defTabSz="914400" rtl="0" eaLnBrk="1" fontAlgn="base" latinLnBrk="0" hangingPunct="1">
                        <a:lnSpc>
                          <a:spcPct val="100000"/>
                        </a:lnSpc>
                        <a:spcBef>
                          <a:spcPct val="20000"/>
                        </a:spcBef>
                        <a:spcAft>
                          <a:spcPct val="20000"/>
                        </a:spcAft>
                        <a:buClr>
                          <a:schemeClr val="accent2"/>
                        </a:buClr>
                        <a:buSzTx/>
                        <a:buFont typeface="Wingdings" pitchFamily="2" charset="2"/>
                        <a:buNone/>
                        <a:tabLst>
                          <a:tab pos="142875" algn="l"/>
                        </a:tabLst>
                      </a:pPr>
                      <a:r>
                        <a:rPr kumimoji="0" lang="en-US" sz="1200" b="0" i="0" u="none" strike="noStrike" cap="none" normalizeH="0" baseline="0" dirty="0" smtClean="0">
                          <a:ln>
                            <a:noFill/>
                          </a:ln>
                          <a:solidFill>
                            <a:srgbClr val="0F2F55"/>
                          </a:solidFill>
                          <a:effectLst/>
                          <a:latin typeface="+mn-lt"/>
                        </a:rPr>
                        <a:t>2. Attribute 1</a:t>
                      </a:r>
                    </a:p>
                  </a:txBody>
                  <a:tcPr marL="27432" marR="27432" marT="27432" marB="27432"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cs typeface="Arial" pitchFamily="34" charset="0"/>
                        </a:rPr>
                        <a:t>Superiority</a:t>
                      </a:r>
                      <a:endParaRPr kumimoji="0" lang="en-US" sz="1200" b="0" i="0" u="none" strike="noStrike" cap="none" normalizeH="0" baseline="0" dirty="0" smtClean="0">
                        <a:ln>
                          <a:noFill/>
                        </a:ln>
                        <a:solidFill>
                          <a:srgbClr val="0F2F55"/>
                        </a:solidFill>
                        <a:effectLst/>
                        <a:latin typeface="+mn-lt"/>
                      </a:endParaRP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Mean</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3.97</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3.81</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800" b="1" i="0" u="none" strike="noStrike" cap="none" normalizeH="0" baseline="0" dirty="0" smtClean="0">
                          <a:ln>
                            <a:noFill/>
                          </a:ln>
                          <a:solidFill>
                            <a:srgbClr val="33CC33"/>
                          </a:solidFill>
                          <a:effectLst/>
                          <a:latin typeface="+mn-lt"/>
                          <a:sym typeface="Wingdings" pitchFamily="2" charset="2"/>
                        </a:rPr>
                        <a:t></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endParaRPr kumimoji="0" lang="en-GB" sz="1000" b="0" i="0" u="none" strike="noStrike" cap="none" normalizeH="0" baseline="0" dirty="0" smtClean="0">
                        <a:ln>
                          <a:noFill/>
                        </a:ln>
                        <a:solidFill>
                          <a:srgbClr val="4D4D4D"/>
                        </a:solidFill>
                        <a:effectLst/>
                        <a:latin typeface="+mn-lt"/>
                      </a:endParaRPr>
                    </a:p>
                  </a:txBody>
                  <a:tcPr marL="27432" marR="27432" marT="27432" marB="27432"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4038">
                <a:tc>
                  <a:txBody>
                    <a:bodyPr/>
                    <a:lstStyle/>
                    <a:p>
                      <a:pPr marL="231775" marR="0" lvl="0" indent="-231775" algn="l" defTabSz="914400" rtl="0" eaLnBrk="1" fontAlgn="base" latinLnBrk="0" hangingPunct="1">
                        <a:lnSpc>
                          <a:spcPct val="100000"/>
                        </a:lnSpc>
                        <a:spcBef>
                          <a:spcPct val="20000"/>
                        </a:spcBef>
                        <a:spcAft>
                          <a:spcPct val="20000"/>
                        </a:spcAft>
                        <a:buClr>
                          <a:schemeClr val="accent2"/>
                        </a:buClr>
                        <a:buSzTx/>
                        <a:buFont typeface="Wingdings" pitchFamily="2" charset="2"/>
                        <a:buNone/>
                        <a:tabLst>
                          <a:tab pos="465138" algn="l"/>
                        </a:tabLst>
                      </a:pPr>
                      <a:r>
                        <a:rPr kumimoji="0" lang="en-US" sz="1200" b="0" i="0" u="none" strike="noStrike" cap="none" normalizeH="0" baseline="0" dirty="0" smtClean="0">
                          <a:ln>
                            <a:noFill/>
                          </a:ln>
                          <a:solidFill>
                            <a:srgbClr val="0F2F55"/>
                          </a:solidFill>
                          <a:effectLst/>
                          <a:latin typeface="+mn-lt"/>
                        </a:rPr>
                        <a:t>3. Attribute 2</a:t>
                      </a:r>
                    </a:p>
                  </a:txBody>
                  <a:tcPr marL="27432" marR="27432" marT="27432" marB="27432"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GB" sz="1200" b="0" i="0" u="none" strike="noStrike" cap="none" normalizeH="0" baseline="0" dirty="0" smtClean="0">
                          <a:ln>
                            <a:noFill/>
                          </a:ln>
                          <a:solidFill>
                            <a:srgbClr val="0F2F55"/>
                          </a:solidFill>
                          <a:effectLst/>
                          <a:latin typeface="+mn-lt"/>
                          <a:cs typeface="Arial" pitchFamily="34" charset="0"/>
                        </a:rPr>
                        <a:t>Parity </a:t>
                      </a:r>
                      <a:endParaRPr kumimoji="0" lang="en-US" sz="1200" b="0" i="0" u="none" strike="noStrike" cap="none" normalizeH="0" baseline="0" dirty="0" smtClean="0">
                        <a:ln>
                          <a:noFill/>
                        </a:ln>
                        <a:solidFill>
                          <a:srgbClr val="0F2F55"/>
                        </a:solidFill>
                        <a:effectLst/>
                        <a:latin typeface="+mn-lt"/>
                      </a:endParaRP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Mean</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3.58</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3.67</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800" b="1" i="0" u="none" strike="noStrike" cap="none" normalizeH="0" baseline="0" dirty="0" smtClean="0">
                          <a:ln>
                            <a:noFill/>
                          </a:ln>
                          <a:solidFill>
                            <a:srgbClr val="FF3300"/>
                          </a:solidFill>
                          <a:effectLst/>
                          <a:latin typeface="+mn-lt"/>
                          <a:sym typeface="Wingdings" pitchFamily="2" charset="2"/>
                        </a:rPr>
                        <a:t></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endParaRPr kumimoji="0" lang="en-GB" sz="1000" b="0" i="0" u="none" strike="noStrike" cap="none" normalizeH="0" baseline="0" dirty="0" smtClean="0">
                        <a:ln>
                          <a:noFill/>
                        </a:ln>
                        <a:solidFill>
                          <a:srgbClr val="4D4D4D"/>
                        </a:solidFill>
                        <a:effectLst/>
                        <a:latin typeface="+mn-lt"/>
                      </a:endParaRPr>
                    </a:p>
                  </a:txBody>
                  <a:tcPr marL="27432" marR="27432" marT="27432" marB="27432"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552450">
                <a:tc>
                  <a:txBody>
                    <a:bodyPr/>
                    <a:lstStyle/>
                    <a:p>
                      <a:pPr marL="231775" marR="0" lvl="0" indent="-231775" algn="l" defTabSz="914400" rtl="0" eaLnBrk="1" fontAlgn="base" latinLnBrk="0" hangingPunct="1">
                        <a:lnSpc>
                          <a:spcPct val="100000"/>
                        </a:lnSpc>
                        <a:spcBef>
                          <a:spcPct val="20000"/>
                        </a:spcBef>
                        <a:spcAft>
                          <a:spcPct val="20000"/>
                        </a:spcAft>
                        <a:buClr>
                          <a:schemeClr val="accent2"/>
                        </a:buClr>
                        <a:buSzTx/>
                        <a:buFont typeface="Wingdings" pitchFamily="2" charset="2"/>
                        <a:buNone/>
                        <a:tabLst>
                          <a:tab pos="465138" algn="l"/>
                        </a:tabLst>
                      </a:pPr>
                      <a:r>
                        <a:rPr kumimoji="0" lang="en-US" sz="1200" b="0" i="0" u="none" strike="noStrike" cap="none" normalizeH="0" baseline="0" dirty="0" smtClean="0">
                          <a:ln>
                            <a:noFill/>
                          </a:ln>
                          <a:solidFill>
                            <a:srgbClr val="0F2F55"/>
                          </a:solidFill>
                          <a:effectLst/>
                          <a:latin typeface="+mn-lt"/>
                        </a:rPr>
                        <a:t>4. Attribute 3</a:t>
                      </a:r>
                    </a:p>
                  </a:txBody>
                  <a:tcPr marL="27432" marR="27432" marT="27432" marB="27432" anchor="ctr" horzOverflow="overflow">
                    <a:lnL cap="flat">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cs typeface="Arial" pitchFamily="34" charset="0"/>
                        </a:rPr>
                        <a:t>Parity</a:t>
                      </a:r>
                      <a:endParaRPr kumimoji="0" lang="en-US" sz="1200" b="0" i="0" u="none" strike="noStrike" cap="none" normalizeH="0" baseline="0" dirty="0" smtClean="0">
                        <a:ln>
                          <a:noFill/>
                        </a:ln>
                        <a:solidFill>
                          <a:srgbClr val="0F2F55"/>
                        </a:solidFill>
                        <a:effectLst/>
                        <a:latin typeface="+mn-lt"/>
                      </a:endParaRP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Mean</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4.23</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200" b="0" i="0" u="none" strike="noStrike" cap="none" normalizeH="0" baseline="0" dirty="0" smtClean="0">
                          <a:ln>
                            <a:noFill/>
                          </a:ln>
                          <a:solidFill>
                            <a:srgbClr val="0F2F55"/>
                          </a:solidFill>
                          <a:effectLst/>
                          <a:latin typeface="+mn-lt"/>
                        </a:rPr>
                        <a:t>4.26</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r>
                        <a:rPr kumimoji="0" lang="en-US" sz="1800" b="1" i="0" u="none" strike="noStrike" cap="none" normalizeH="0" baseline="0" dirty="0" smtClean="0">
                          <a:ln>
                            <a:noFill/>
                          </a:ln>
                          <a:solidFill>
                            <a:srgbClr val="33CC33"/>
                          </a:solidFill>
                          <a:effectLst/>
                          <a:latin typeface="+mn-lt"/>
                          <a:sym typeface="Wingdings" pitchFamily="2" charset="2"/>
                        </a:rPr>
                        <a:t></a:t>
                      </a:r>
                    </a:p>
                  </a:txBody>
                  <a:tcPr marL="27432" marR="27432" marT="27432" marB="27432" anchor="ctr" horzOverflow="overflow">
                    <a:lnL>
                      <a:noFill/>
                    </a:lnL>
                    <a:lnR>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228600" marR="0" lvl="0" indent="-228600" algn="ctr" defTabSz="914400" rtl="0" eaLnBrk="1" fontAlgn="base" latinLnBrk="0" hangingPunct="1">
                        <a:lnSpc>
                          <a:spcPct val="100000"/>
                        </a:lnSpc>
                        <a:spcBef>
                          <a:spcPct val="20000"/>
                        </a:spcBef>
                        <a:spcAft>
                          <a:spcPct val="20000"/>
                        </a:spcAft>
                        <a:buClr>
                          <a:schemeClr val="accent2"/>
                        </a:buClr>
                        <a:buSzTx/>
                        <a:buFont typeface="Wingdings" pitchFamily="2" charset="2"/>
                        <a:buNone/>
                        <a:tabLst/>
                      </a:pPr>
                      <a:endParaRPr kumimoji="0" lang="en-GB" sz="1000" b="0" i="0" u="none" strike="noStrike" cap="none" normalizeH="0" baseline="0" dirty="0" smtClean="0">
                        <a:ln>
                          <a:noFill/>
                        </a:ln>
                        <a:solidFill>
                          <a:srgbClr val="4D4D4D"/>
                        </a:solidFill>
                        <a:effectLst/>
                        <a:latin typeface="+mn-lt"/>
                      </a:endParaRPr>
                    </a:p>
                  </a:txBody>
                  <a:tcPr marL="27432" marR="27432" marT="27432" marB="27432" anchor="ctr" horzOverflow="overflow">
                    <a:lnL>
                      <a:noFill/>
                    </a:lnL>
                    <a:lnR cap="flat">
                      <a:noFill/>
                    </a:lnR>
                    <a:lnT w="12700" cap="flat" cmpd="sng" algn="ctr">
                      <a:solidFill>
                        <a:schemeClr val="accent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r>
            </a:tbl>
          </a:graphicData>
        </a:graphic>
      </p:graphicFrame>
      <p:grpSp>
        <p:nvGrpSpPr>
          <p:cNvPr id="16" name="Group 63"/>
          <p:cNvGrpSpPr>
            <a:grpSpLocks/>
          </p:cNvGrpSpPr>
          <p:nvPr/>
        </p:nvGrpSpPr>
        <p:grpSpPr bwMode="auto">
          <a:xfrm>
            <a:off x="1404243" y="5505849"/>
            <a:ext cx="6836747" cy="341804"/>
            <a:chOff x="237" y="4271"/>
            <a:chExt cx="4543" cy="231"/>
          </a:xfrm>
        </p:grpSpPr>
        <p:sp>
          <p:nvSpPr>
            <p:cNvPr id="17" name="Text Box 64"/>
            <p:cNvSpPr txBox="1">
              <a:spLocks noChangeArrowheads="1"/>
            </p:cNvSpPr>
            <p:nvPr/>
          </p:nvSpPr>
          <p:spPr bwMode="gray">
            <a:xfrm>
              <a:off x="539" y="4338"/>
              <a:ext cx="736" cy="104"/>
            </a:xfrm>
            <a:prstGeom prst="rect">
              <a:avLst/>
            </a:prstGeom>
            <a:noFill/>
            <a:ln w="9525" algn="ctr">
              <a:noFill/>
              <a:miter lim="800000"/>
              <a:headEnd/>
              <a:tailEnd/>
            </a:ln>
          </p:spPr>
          <p:txBody>
            <a:bodyPr wrap="none" lIns="0" tIns="0" rIns="0" bIns="0">
              <a:spAutoFit/>
            </a:bodyPr>
            <a:lstStyle/>
            <a:p>
              <a:pPr algn="ctr" defTabSz="973138" eaLnBrk="0" hangingPunct="0">
                <a:spcAft>
                  <a:spcPct val="35000"/>
                </a:spcAft>
                <a:buClr>
                  <a:schemeClr val="bg1"/>
                </a:buClr>
              </a:pPr>
              <a:r>
                <a:rPr lang="en-US" sz="1000" i="1" dirty="0">
                  <a:solidFill>
                    <a:srgbClr val="0F2F55"/>
                  </a:solidFill>
                  <a:ea typeface="MS PGothic"/>
                  <a:cs typeface="MS PGothic"/>
                </a:rPr>
                <a:t>Action standards met</a:t>
              </a:r>
            </a:p>
          </p:txBody>
        </p:sp>
        <p:sp>
          <p:nvSpPr>
            <p:cNvPr id="18" name="Text Box 65"/>
            <p:cNvSpPr txBox="1">
              <a:spLocks noChangeArrowheads="1"/>
            </p:cNvSpPr>
            <p:nvPr/>
          </p:nvSpPr>
          <p:spPr bwMode="gray">
            <a:xfrm>
              <a:off x="1537" y="4338"/>
              <a:ext cx="943" cy="103"/>
            </a:xfrm>
            <a:prstGeom prst="rect">
              <a:avLst/>
            </a:prstGeom>
            <a:noFill/>
            <a:ln w="9525" algn="ctr">
              <a:noFill/>
              <a:miter lim="800000"/>
              <a:headEnd/>
              <a:tailEnd/>
            </a:ln>
          </p:spPr>
          <p:txBody>
            <a:bodyPr lIns="0" tIns="0" rIns="0" bIns="0">
              <a:spAutoFit/>
            </a:bodyPr>
            <a:lstStyle/>
            <a:p>
              <a:pPr algn="ctr" defTabSz="973138" eaLnBrk="0" hangingPunct="0">
                <a:spcAft>
                  <a:spcPct val="35000"/>
                </a:spcAft>
                <a:buClr>
                  <a:schemeClr val="bg1"/>
                </a:buClr>
              </a:pPr>
              <a:r>
                <a:rPr lang="en-US" sz="1000" i="1" dirty="0">
                  <a:solidFill>
                    <a:srgbClr val="0F2F55"/>
                  </a:solidFill>
                  <a:ea typeface="MS PGothic"/>
                  <a:cs typeface="MS PGothic"/>
                </a:rPr>
                <a:t>Action standards unmet</a:t>
              </a:r>
            </a:p>
          </p:txBody>
        </p:sp>
        <p:sp>
          <p:nvSpPr>
            <p:cNvPr id="19" name="AutoShape 68"/>
            <p:cNvSpPr>
              <a:spLocks noChangeArrowheads="1"/>
            </p:cNvSpPr>
            <p:nvPr/>
          </p:nvSpPr>
          <p:spPr bwMode="gray">
            <a:xfrm rot="10800000">
              <a:off x="2529" y="4325"/>
              <a:ext cx="116" cy="122"/>
            </a:xfrm>
            <a:prstGeom prst="downArrow">
              <a:avLst>
                <a:gd name="adj1" fmla="val 54167"/>
                <a:gd name="adj2" fmla="val 42332"/>
              </a:avLst>
            </a:prstGeom>
            <a:solidFill>
              <a:srgbClr val="339966"/>
            </a:solidFill>
            <a:ln w="9525" algn="ctr">
              <a:noFill/>
              <a:miter lim="800000"/>
              <a:headEnd/>
              <a:tailEnd/>
            </a:ln>
          </p:spPr>
          <p:txBody>
            <a:bodyPr wrap="none" lIns="0" tIns="0" rIns="0" bIns="0" anchor="ctr"/>
            <a:lstStyle/>
            <a:p>
              <a:pPr algn="ctr" eaLnBrk="0" hangingPunct="0"/>
              <a:endParaRPr lang="en-US" dirty="0"/>
            </a:p>
          </p:txBody>
        </p:sp>
        <p:sp>
          <p:nvSpPr>
            <p:cNvPr id="20" name="Text Box 69"/>
            <p:cNvSpPr txBox="1">
              <a:spLocks noChangeArrowheads="1"/>
            </p:cNvSpPr>
            <p:nvPr/>
          </p:nvSpPr>
          <p:spPr bwMode="gray">
            <a:xfrm>
              <a:off x="2693" y="4344"/>
              <a:ext cx="927" cy="104"/>
            </a:xfrm>
            <a:prstGeom prst="rect">
              <a:avLst/>
            </a:prstGeom>
            <a:noFill/>
            <a:ln w="9525" algn="ctr">
              <a:noFill/>
              <a:miter lim="800000"/>
              <a:headEnd/>
              <a:tailEnd/>
            </a:ln>
          </p:spPr>
          <p:txBody>
            <a:bodyPr wrap="none" lIns="0" tIns="0" rIns="0" bIns="0">
              <a:spAutoFit/>
            </a:bodyPr>
            <a:lstStyle/>
            <a:p>
              <a:pPr algn="ctr" defTabSz="973138" eaLnBrk="0" hangingPunct="0">
                <a:spcAft>
                  <a:spcPct val="35000"/>
                </a:spcAft>
                <a:buClr>
                  <a:schemeClr val="bg1"/>
                </a:buClr>
              </a:pPr>
              <a:r>
                <a:rPr lang="en-US" sz="1000" i="1" dirty="0">
                  <a:solidFill>
                    <a:srgbClr val="0F2F55"/>
                  </a:solidFill>
                  <a:ea typeface="MS PGothic"/>
                  <a:cs typeface="MS PGothic"/>
                </a:rPr>
                <a:t>Statistical “winner” @ 95%</a:t>
              </a:r>
            </a:p>
          </p:txBody>
        </p:sp>
        <p:sp>
          <p:nvSpPr>
            <p:cNvPr id="21" name="AutoShape 70"/>
            <p:cNvSpPr>
              <a:spLocks noChangeArrowheads="1"/>
            </p:cNvSpPr>
            <p:nvPr/>
          </p:nvSpPr>
          <p:spPr bwMode="gray">
            <a:xfrm>
              <a:off x="3748" y="4332"/>
              <a:ext cx="252" cy="104"/>
            </a:xfrm>
            <a:prstGeom prst="leftRightArrow">
              <a:avLst>
                <a:gd name="adj1" fmla="val 50000"/>
                <a:gd name="adj2" fmla="val 48462"/>
              </a:avLst>
            </a:prstGeom>
            <a:solidFill>
              <a:schemeClr val="hlink"/>
            </a:solidFill>
            <a:ln w="9525" algn="ctr">
              <a:noFill/>
              <a:miter lim="800000"/>
              <a:headEnd/>
              <a:tailEnd/>
            </a:ln>
          </p:spPr>
          <p:txBody>
            <a:bodyPr wrap="none" lIns="0" tIns="0" rIns="0" bIns="0" anchor="ctr"/>
            <a:lstStyle/>
            <a:p>
              <a:pPr algn="ctr" eaLnBrk="0" hangingPunct="0"/>
              <a:endParaRPr lang="en-US" dirty="0"/>
            </a:p>
          </p:txBody>
        </p:sp>
        <p:sp>
          <p:nvSpPr>
            <p:cNvPr id="22" name="Text Box 71"/>
            <p:cNvSpPr txBox="1">
              <a:spLocks noChangeArrowheads="1"/>
            </p:cNvSpPr>
            <p:nvPr/>
          </p:nvSpPr>
          <p:spPr bwMode="gray">
            <a:xfrm>
              <a:off x="4070" y="4338"/>
              <a:ext cx="581" cy="104"/>
            </a:xfrm>
            <a:prstGeom prst="rect">
              <a:avLst/>
            </a:prstGeom>
            <a:noFill/>
            <a:ln w="9525" algn="ctr">
              <a:noFill/>
              <a:miter lim="800000"/>
              <a:headEnd/>
              <a:tailEnd/>
            </a:ln>
          </p:spPr>
          <p:txBody>
            <a:bodyPr wrap="square" lIns="0" tIns="0" rIns="0" bIns="0">
              <a:spAutoFit/>
            </a:bodyPr>
            <a:lstStyle/>
            <a:p>
              <a:pPr algn="ctr" defTabSz="973138" eaLnBrk="0" hangingPunct="0">
                <a:spcAft>
                  <a:spcPct val="35000"/>
                </a:spcAft>
                <a:buClr>
                  <a:schemeClr val="bg1"/>
                </a:buClr>
              </a:pPr>
              <a:r>
                <a:rPr lang="en-US" sz="1000" i="1" dirty="0">
                  <a:solidFill>
                    <a:srgbClr val="0F2F55"/>
                  </a:solidFill>
                  <a:ea typeface="MS PGothic"/>
                  <a:cs typeface="MS PGothic"/>
                </a:rPr>
                <a:t>At parity @ 80%</a:t>
              </a:r>
            </a:p>
          </p:txBody>
        </p:sp>
        <p:sp>
          <p:nvSpPr>
            <p:cNvPr id="23" name="Rectangle 72"/>
            <p:cNvSpPr>
              <a:spLocks noChangeArrowheads="1"/>
            </p:cNvSpPr>
            <p:nvPr/>
          </p:nvSpPr>
          <p:spPr bwMode="gray">
            <a:xfrm>
              <a:off x="237" y="4271"/>
              <a:ext cx="4543" cy="231"/>
            </a:xfrm>
            <a:prstGeom prst="rect">
              <a:avLst/>
            </a:prstGeom>
            <a:noFill/>
            <a:ln w="3175" algn="ctr">
              <a:solidFill>
                <a:srgbClr val="969696"/>
              </a:solidFill>
              <a:miter lim="800000"/>
              <a:headEnd/>
              <a:tailEnd/>
            </a:ln>
          </p:spPr>
          <p:txBody>
            <a:bodyPr wrap="none" lIns="0" tIns="0" rIns="0" bIns="0" anchor="ctr"/>
            <a:lstStyle/>
            <a:p>
              <a:pPr algn="ctr" eaLnBrk="0" hangingPunct="0"/>
              <a:endParaRPr lang="en-US" dirty="0"/>
            </a:p>
          </p:txBody>
        </p:sp>
        <p:sp>
          <p:nvSpPr>
            <p:cNvPr id="24" name="Text Box 73"/>
            <p:cNvSpPr txBox="1">
              <a:spLocks noChangeArrowheads="1"/>
            </p:cNvSpPr>
            <p:nvPr/>
          </p:nvSpPr>
          <p:spPr bwMode="gray">
            <a:xfrm>
              <a:off x="385" y="4278"/>
              <a:ext cx="120" cy="187"/>
            </a:xfrm>
            <a:prstGeom prst="rect">
              <a:avLst/>
            </a:prstGeom>
            <a:noFill/>
            <a:ln w="9525" algn="ctr">
              <a:noFill/>
              <a:miter lim="800000"/>
              <a:headEnd/>
              <a:tailEnd/>
            </a:ln>
          </p:spPr>
          <p:txBody>
            <a:bodyPr wrap="none" lIns="0" tIns="0" rIns="0" bIns="0">
              <a:spAutoFit/>
            </a:bodyPr>
            <a:lstStyle/>
            <a:p>
              <a:pPr algn="ctr" defTabSz="973138" eaLnBrk="0" hangingPunct="0">
                <a:spcAft>
                  <a:spcPct val="35000"/>
                </a:spcAft>
                <a:buClr>
                  <a:schemeClr val="bg1"/>
                </a:buClr>
              </a:pPr>
              <a:r>
                <a:rPr lang="en-US" b="1" dirty="0">
                  <a:solidFill>
                    <a:srgbClr val="33CC33"/>
                  </a:solidFill>
                  <a:ea typeface="MS PGothic"/>
                  <a:cs typeface="MS PGothic"/>
                  <a:sym typeface="Wingdings" pitchFamily="2" charset="2"/>
                </a:rPr>
                <a:t></a:t>
              </a:r>
            </a:p>
          </p:txBody>
        </p:sp>
        <p:sp>
          <p:nvSpPr>
            <p:cNvPr id="25" name="Text Box 74"/>
            <p:cNvSpPr txBox="1">
              <a:spLocks noChangeArrowheads="1"/>
            </p:cNvSpPr>
            <p:nvPr/>
          </p:nvSpPr>
          <p:spPr bwMode="gray">
            <a:xfrm>
              <a:off x="1380" y="4312"/>
              <a:ext cx="98" cy="187"/>
            </a:xfrm>
            <a:prstGeom prst="rect">
              <a:avLst/>
            </a:prstGeom>
            <a:noFill/>
            <a:ln w="9525" algn="ctr">
              <a:noFill/>
              <a:miter lim="800000"/>
              <a:headEnd/>
              <a:tailEnd/>
            </a:ln>
          </p:spPr>
          <p:txBody>
            <a:bodyPr wrap="none" lIns="0" tIns="0" rIns="0" bIns="0">
              <a:spAutoFit/>
            </a:bodyPr>
            <a:lstStyle/>
            <a:p>
              <a:pPr algn="ctr" defTabSz="973138" eaLnBrk="0" hangingPunct="0">
                <a:spcAft>
                  <a:spcPct val="35000"/>
                </a:spcAft>
                <a:buClr>
                  <a:schemeClr val="bg1"/>
                </a:buClr>
              </a:pPr>
              <a:r>
                <a:rPr lang="en-US" b="1" dirty="0">
                  <a:solidFill>
                    <a:srgbClr val="FF3300"/>
                  </a:solidFill>
                  <a:ea typeface="MS PGothic"/>
                  <a:cs typeface="MS PGothic"/>
                  <a:sym typeface="Wingdings" pitchFamily="2" charset="2"/>
                </a:rPr>
                <a:t></a:t>
              </a:r>
            </a:p>
          </p:txBody>
        </p:sp>
      </p:grpSp>
      <p:sp>
        <p:nvSpPr>
          <p:cNvPr id="26" name="AutoShape 62"/>
          <p:cNvSpPr>
            <a:spLocks noChangeArrowheads="1"/>
          </p:cNvSpPr>
          <p:nvPr/>
        </p:nvSpPr>
        <p:spPr bwMode="gray">
          <a:xfrm rot="10800000">
            <a:off x="8067675" y="2384712"/>
            <a:ext cx="333375" cy="361950"/>
          </a:xfrm>
          <a:prstGeom prst="downArrow">
            <a:avLst>
              <a:gd name="adj1" fmla="val 55241"/>
              <a:gd name="adj2" fmla="val 43338"/>
            </a:avLst>
          </a:prstGeom>
          <a:solidFill>
            <a:srgbClr val="339966"/>
          </a:solidFill>
          <a:ln w="9525" algn="ctr">
            <a:noFill/>
            <a:miter lim="800000"/>
            <a:headEnd/>
            <a:tailEnd/>
          </a:ln>
        </p:spPr>
        <p:txBody>
          <a:bodyPr wrap="none" lIns="0" tIns="0" rIns="0" bIns="0" anchor="ctr"/>
          <a:lstStyle/>
          <a:p>
            <a:pPr algn="ctr" eaLnBrk="0" hangingPunct="0"/>
            <a:endParaRPr lang="en-US" dirty="0"/>
          </a:p>
        </p:txBody>
      </p:sp>
      <p:sp>
        <p:nvSpPr>
          <p:cNvPr id="27" name="AutoShape 75"/>
          <p:cNvSpPr>
            <a:spLocks noChangeArrowheads="1"/>
          </p:cNvSpPr>
          <p:nvPr/>
        </p:nvSpPr>
        <p:spPr bwMode="gray">
          <a:xfrm rot="10800000">
            <a:off x="8067675" y="2938749"/>
            <a:ext cx="333375" cy="361950"/>
          </a:xfrm>
          <a:prstGeom prst="downArrow">
            <a:avLst>
              <a:gd name="adj1" fmla="val 55241"/>
              <a:gd name="adj2" fmla="val 43338"/>
            </a:avLst>
          </a:prstGeom>
          <a:solidFill>
            <a:srgbClr val="339966"/>
          </a:solidFill>
          <a:ln w="9525" algn="ctr">
            <a:noFill/>
            <a:miter lim="800000"/>
            <a:headEnd/>
            <a:tailEnd/>
          </a:ln>
        </p:spPr>
        <p:txBody>
          <a:bodyPr wrap="none" lIns="0" tIns="0" rIns="0" bIns="0" anchor="ctr"/>
          <a:lstStyle/>
          <a:p>
            <a:pPr algn="ctr" eaLnBrk="0" hangingPunct="0"/>
            <a:endParaRPr lang="en-US" dirty="0"/>
          </a:p>
        </p:txBody>
      </p:sp>
      <p:sp>
        <p:nvSpPr>
          <p:cNvPr id="28" name="AutoShape 76"/>
          <p:cNvSpPr>
            <a:spLocks noChangeArrowheads="1"/>
          </p:cNvSpPr>
          <p:nvPr/>
        </p:nvSpPr>
        <p:spPr bwMode="gray">
          <a:xfrm>
            <a:off x="7970838" y="3595688"/>
            <a:ext cx="492125" cy="241300"/>
          </a:xfrm>
          <a:prstGeom prst="leftRightArrow">
            <a:avLst>
              <a:gd name="adj1" fmla="val 62120"/>
              <a:gd name="adj2" fmla="val 49712"/>
            </a:avLst>
          </a:prstGeom>
          <a:solidFill>
            <a:schemeClr val="hlink"/>
          </a:solidFill>
          <a:ln w="9525" algn="ctr">
            <a:noFill/>
            <a:miter lim="800000"/>
            <a:headEnd/>
            <a:tailEnd/>
          </a:ln>
        </p:spPr>
        <p:txBody>
          <a:bodyPr wrap="none" lIns="0" tIns="0" rIns="0" bIns="0" anchor="ctr"/>
          <a:lstStyle/>
          <a:p>
            <a:pPr algn="ctr" eaLnBrk="0" hangingPunct="0"/>
            <a:endParaRPr lang="en-US" dirty="0"/>
          </a:p>
        </p:txBody>
      </p:sp>
      <p:sp>
        <p:nvSpPr>
          <p:cNvPr id="29" name="AutoShape 77"/>
          <p:cNvSpPr>
            <a:spLocks noChangeArrowheads="1"/>
          </p:cNvSpPr>
          <p:nvPr/>
        </p:nvSpPr>
        <p:spPr bwMode="gray">
          <a:xfrm>
            <a:off x="7985125" y="4125913"/>
            <a:ext cx="492125" cy="241300"/>
          </a:xfrm>
          <a:prstGeom prst="leftRightArrow">
            <a:avLst>
              <a:gd name="adj1" fmla="val 62120"/>
              <a:gd name="adj2" fmla="val 49712"/>
            </a:avLst>
          </a:prstGeom>
          <a:solidFill>
            <a:schemeClr val="hlink"/>
          </a:solidFill>
          <a:ln w="9525" algn="ctr">
            <a:noFill/>
            <a:miter lim="800000"/>
            <a:headEnd/>
            <a:tailEnd/>
          </a:ln>
        </p:spPr>
        <p:txBody>
          <a:bodyPr wrap="none" lIns="0" tIns="0" rIns="0" bIns="0" anchor="ctr"/>
          <a:lstStyle/>
          <a:p>
            <a:pPr algn="ctr" eaLnBrk="0" hangingPunct="0"/>
            <a:endParaRPr lang="en-US" dirty="0"/>
          </a:p>
        </p:txBody>
      </p:sp>
      <p:sp>
        <p:nvSpPr>
          <p:cNvPr id="31" name="Slide Number Placeholder 30"/>
          <p:cNvSpPr>
            <a:spLocks noGrp="1"/>
          </p:cNvSpPr>
          <p:nvPr>
            <p:ph type="sldNum" sz="quarter" idx="12"/>
          </p:nvPr>
        </p:nvSpPr>
        <p:spPr/>
        <p:txBody>
          <a:bodyPr/>
          <a:lstStyle/>
          <a:p>
            <a:fld id="{99DB18A3-D21F-4BB0-9E84-DFB029941648}" type="slidenum">
              <a:rPr lang="de-DE" smtClean="0"/>
              <a:pPr/>
              <a:t>16</a:t>
            </a:fld>
            <a:endParaRPr lang="de-DE"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pPr eaLnBrk="1" hangingPunct="1"/>
            <a:r>
              <a:rPr lang="en-GB" dirty="0" smtClean="0"/>
              <a:t>Use of a Control Product </a:t>
            </a:r>
          </a:p>
        </p:txBody>
      </p:sp>
      <p:grpSp>
        <p:nvGrpSpPr>
          <p:cNvPr id="2" name="Group 15"/>
          <p:cNvGrpSpPr>
            <a:grpSpLocks/>
          </p:cNvGrpSpPr>
          <p:nvPr/>
        </p:nvGrpSpPr>
        <p:grpSpPr bwMode="auto">
          <a:xfrm>
            <a:off x="381000" y="1122363"/>
            <a:ext cx="7875760" cy="434975"/>
            <a:chOff x="516048" y="1122237"/>
            <a:chExt cx="7875759" cy="434959"/>
          </a:xfrm>
        </p:grpSpPr>
        <p:sp>
          <p:nvSpPr>
            <p:cNvPr id="15" name="Rectangle 2"/>
            <p:cNvSpPr>
              <a:spLocks noChangeArrowheads="1"/>
            </p:cNvSpPr>
            <p:nvPr/>
          </p:nvSpPr>
          <p:spPr bwMode="auto">
            <a:xfrm>
              <a:off x="516048" y="1122237"/>
              <a:ext cx="461963" cy="434959"/>
            </a:xfrm>
            <a:prstGeom prst="rect">
              <a:avLst/>
            </a:prstGeom>
            <a:solidFill>
              <a:schemeClr val="accent1"/>
            </a:solidFill>
            <a:ln w="9525">
              <a:noFill/>
              <a:miter lim="800000"/>
              <a:headEnd/>
              <a:tailEnd/>
            </a:ln>
            <a:effectLst/>
          </p:spPr>
          <p:txBody>
            <a:bodyPr anchor="ctr"/>
            <a:lstStyle/>
            <a:p>
              <a:pPr>
                <a:defRPr/>
              </a:pPr>
              <a:endParaRPr lang="en-GB" sz="1800" kern="0" dirty="0">
                <a:latin typeface="+mj-lt"/>
                <a:ea typeface="+mj-ea"/>
                <a:cs typeface="+mj-cs"/>
              </a:endParaRPr>
            </a:p>
          </p:txBody>
        </p:sp>
        <p:sp>
          <p:nvSpPr>
            <p:cNvPr id="97283" name="Rectangle 2"/>
            <p:cNvSpPr>
              <a:spLocks noChangeArrowheads="1"/>
            </p:cNvSpPr>
            <p:nvPr/>
          </p:nvSpPr>
          <p:spPr bwMode="auto">
            <a:xfrm>
              <a:off x="987536" y="1122237"/>
              <a:ext cx="7404271" cy="434959"/>
            </a:xfrm>
            <a:prstGeom prst="rect">
              <a:avLst/>
            </a:prstGeom>
            <a:solidFill>
              <a:schemeClr val="accent6"/>
            </a:solidFill>
            <a:ln w="9525">
              <a:noFill/>
              <a:miter lim="800000"/>
              <a:headEnd/>
              <a:tailEnd/>
            </a:ln>
            <a:effectLst/>
          </p:spPr>
          <p:txBody>
            <a:bodyPr anchor="ctr"/>
            <a:lstStyle/>
            <a:p>
              <a:pPr>
                <a:defRPr/>
              </a:pPr>
              <a:r>
                <a:rPr lang="en-GB" sz="1800" kern="0" dirty="0">
                  <a:solidFill>
                    <a:schemeClr val="bg1"/>
                  </a:solidFill>
                  <a:latin typeface="+mj-lt"/>
                  <a:ea typeface="+mj-ea"/>
                  <a:cs typeface="+mj-cs"/>
                </a:rPr>
                <a:t>A control product should ALWAYS be included in the test!</a:t>
              </a:r>
            </a:p>
          </p:txBody>
        </p:sp>
      </p:grpSp>
      <p:grpSp>
        <p:nvGrpSpPr>
          <p:cNvPr id="3" name="Group 13"/>
          <p:cNvGrpSpPr>
            <a:grpSpLocks/>
          </p:cNvGrpSpPr>
          <p:nvPr/>
        </p:nvGrpSpPr>
        <p:grpSpPr bwMode="auto">
          <a:xfrm>
            <a:off x="644525" y="1700213"/>
            <a:ext cx="7386638" cy="1878012"/>
            <a:chOff x="406" y="1071"/>
            <a:chExt cx="4653" cy="1183"/>
          </a:xfrm>
        </p:grpSpPr>
        <p:sp>
          <p:nvSpPr>
            <p:cNvPr id="97290" name="Rectangle 3"/>
            <p:cNvSpPr>
              <a:spLocks noChangeArrowheads="1"/>
            </p:cNvSpPr>
            <p:nvPr/>
          </p:nvSpPr>
          <p:spPr bwMode="auto">
            <a:xfrm>
              <a:off x="406" y="1319"/>
              <a:ext cx="2530" cy="804"/>
            </a:xfrm>
            <a:prstGeom prst="rect">
              <a:avLst/>
            </a:prstGeom>
            <a:noFill/>
            <a:ln w="9525">
              <a:noFill/>
              <a:miter lim="800000"/>
              <a:headEnd/>
              <a:tailEnd/>
            </a:ln>
          </p:spPr>
          <p:txBody>
            <a:bodyPr lIns="0" tIns="0" rIns="0" bIns="0">
              <a:spAutoFit/>
            </a:bodyPr>
            <a:lstStyle/>
            <a:p>
              <a:pPr marL="347663" indent="-347663" eaLnBrk="0" hangingPunct="0">
                <a:spcBef>
                  <a:spcPct val="85000"/>
                </a:spcBef>
                <a:spcAft>
                  <a:spcPct val="85000"/>
                </a:spcAft>
                <a:buClr>
                  <a:schemeClr val="accent1"/>
                </a:buClr>
                <a:buFont typeface="Wingdings" pitchFamily="2" charset="2"/>
                <a:buChar char="§"/>
                <a:defRPr/>
              </a:pPr>
              <a:r>
                <a:rPr lang="en-GB" sz="2000" b="1" dirty="0">
                  <a:solidFill>
                    <a:srgbClr val="415A9C"/>
                  </a:solidFill>
                </a:rPr>
                <a:t>Existing Product </a:t>
              </a:r>
              <a:r>
                <a:rPr lang="en-GB" sz="2000" b="1" dirty="0">
                  <a:solidFill>
                    <a:schemeClr val="accent1"/>
                  </a:solidFill>
                </a:rPr>
                <a:t>Improvement</a:t>
              </a:r>
              <a:r>
                <a:rPr lang="en-GB" sz="1400" b="1" dirty="0">
                  <a:solidFill>
                    <a:srgbClr val="415A9C"/>
                  </a:solidFill>
                </a:rPr>
                <a:t>  </a:t>
              </a:r>
              <a:br>
                <a:rPr lang="en-GB" sz="1400" b="1" dirty="0">
                  <a:solidFill>
                    <a:srgbClr val="415A9C"/>
                  </a:solidFill>
                </a:rPr>
              </a:br>
              <a:r>
                <a:rPr lang="en-GB" sz="1400" dirty="0">
                  <a:solidFill>
                    <a:srgbClr val="415A9C"/>
                  </a:solidFill>
                </a:rPr>
                <a:t>(e.g., reformulation, re-launch) </a:t>
              </a:r>
            </a:p>
            <a:p>
              <a:pPr marL="347663" indent="-347663" eaLnBrk="0" hangingPunct="0">
                <a:spcBef>
                  <a:spcPct val="85000"/>
                </a:spcBef>
                <a:spcAft>
                  <a:spcPct val="85000"/>
                </a:spcAft>
                <a:buClr>
                  <a:schemeClr val="accent1"/>
                </a:buClr>
                <a:buFont typeface="Wingdings" pitchFamily="2" charset="2"/>
                <a:buChar char="§"/>
                <a:defRPr/>
              </a:pPr>
              <a:r>
                <a:rPr lang="en-GB" sz="2000" b="1" dirty="0">
                  <a:solidFill>
                    <a:srgbClr val="415A9C"/>
                  </a:solidFill>
                </a:rPr>
                <a:t>Existing Product </a:t>
              </a:r>
              <a:r>
                <a:rPr lang="en-GB" sz="2000" b="1" dirty="0">
                  <a:solidFill>
                    <a:schemeClr val="accent1"/>
                  </a:solidFill>
                </a:rPr>
                <a:t>Rationalisation</a:t>
              </a:r>
            </a:p>
          </p:txBody>
        </p:sp>
        <p:sp>
          <p:nvSpPr>
            <p:cNvPr id="91145" name="Rectangle 5"/>
            <p:cNvSpPr>
              <a:spLocks noChangeArrowheads="1"/>
            </p:cNvSpPr>
            <p:nvPr/>
          </p:nvSpPr>
          <p:spPr bwMode="auto">
            <a:xfrm>
              <a:off x="3166" y="1477"/>
              <a:ext cx="1893" cy="349"/>
            </a:xfrm>
            <a:prstGeom prst="rect">
              <a:avLst/>
            </a:prstGeom>
            <a:noFill/>
            <a:ln w="9525">
              <a:noFill/>
              <a:miter lim="800000"/>
              <a:headEnd/>
              <a:tailEnd/>
            </a:ln>
          </p:spPr>
          <p:txBody>
            <a:bodyPr wrap="square" lIns="0" tIns="0" rIns="0" bIns="0">
              <a:spAutoFit/>
            </a:bodyPr>
            <a:lstStyle/>
            <a:p>
              <a:pPr eaLnBrk="0" hangingPunct="0"/>
              <a:r>
                <a:rPr lang="en-GB" sz="1800" b="1" dirty="0">
                  <a:solidFill>
                    <a:srgbClr val="415A9C"/>
                  </a:solidFill>
                </a:rPr>
                <a:t>Benchmark </a:t>
              </a:r>
              <a:r>
                <a:rPr lang="en-GB" sz="1800" b="1" dirty="0">
                  <a:solidFill>
                    <a:srgbClr val="415A9C"/>
                  </a:solidFill>
                  <a:sym typeface="Wingdings" pitchFamily="2" charset="2"/>
                </a:rPr>
                <a:t></a:t>
              </a:r>
              <a:r>
                <a:rPr lang="en-GB" sz="1800" b="1" dirty="0">
                  <a:solidFill>
                    <a:srgbClr val="415A9C"/>
                  </a:solidFill>
                </a:rPr>
                <a:t> </a:t>
              </a:r>
              <a:r>
                <a:rPr lang="en-GB" sz="1800" b="1" dirty="0">
                  <a:solidFill>
                    <a:schemeClr val="accent1"/>
                  </a:solidFill>
                </a:rPr>
                <a:t>current formulation</a:t>
              </a:r>
            </a:p>
          </p:txBody>
        </p:sp>
        <p:sp>
          <p:nvSpPr>
            <p:cNvPr id="91146" name="AutoShape 6"/>
            <p:cNvSpPr>
              <a:spLocks/>
            </p:cNvSpPr>
            <p:nvPr/>
          </p:nvSpPr>
          <p:spPr bwMode="auto">
            <a:xfrm>
              <a:off x="2882" y="1071"/>
              <a:ext cx="116" cy="1183"/>
            </a:xfrm>
            <a:prstGeom prst="rightBracket">
              <a:avLst>
                <a:gd name="adj" fmla="val 64636"/>
              </a:avLst>
            </a:prstGeom>
            <a:noFill/>
            <a:ln w="28575">
              <a:solidFill>
                <a:schemeClr val="accent2"/>
              </a:solidFill>
              <a:round/>
              <a:headEnd/>
              <a:tailEnd/>
            </a:ln>
          </p:spPr>
          <p:txBody>
            <a:bodyPr wrap="none" anchor="ctr"/>
            <a:lstStyle/>
            <a:p>
              <a:pPr algn="ctr" eaLnBrk="0" hangingPunct="0"/>
              <a:endParaRPr lang="en-GB" sz="2000" dirty="0">
                <a:solidFill>
                  <a:srgbClr val="415A9C"/>
                </a:solidFill>
              </a:endParaRPr>
            </a:p>
          </p:txBody>
        </p:sp>
      </p:grpSp>
      <p:sp>
        <p:nvSpPr>
          <p:cNvPr id="97286" name="Rectangle 8"/>
          <p:cNvSpPr>
            <a:spLocks noChangeArrowheads="1"/>
          </p:cNvSpPr>
          <p:nvPr/>
        </p:nvSpPr>
        <p:spPr bwMode="auto">
          <a:xfrm>
            <a:off x="5054600" y="4887974"/>
            <a:ext cx="3654425" cy="784830"/>
          </a:xfrm>
          <a:prstGeom prst="rect">
            <a:avLst/>
          </a:prstGeom>
          <a:noFill/>
          <a:ln w="9525">
            <a:noFill/>
            <a:miter lim="800000"/>
            <a:headEnd/>
            <a:tailEnd/>
          </a:ln>
        </p:spPr>
        <p:txBody>
          <a:bodyPr lIns="0" tIns="0" rIns="0" bIns="0">
            <a:spAutoFit/>
          </a:bodyPr>
          <a:lstStyle/>
          <a:p>
            <a:pPr eaLnBrk="0" hangingPunct="0">
              <a:defRPr/>
            </a:pPr>
            <a:r>
              <a:rPr lang="en-GB" sz="2000" b="1" dirty="0">
                <a:solidFill>
                  <a:srgbClr val="415A9C"/>
                </a:solidFill>
              </a:rPr>
              <a:t>Benchmark </a:t>
            </a:r>
            <a:r>
              <a:rPr lang="en-GB" sz="2000" b="1" dirty="0">
                <a:solidFill>
                  <a:srgbClr val="415A9C"/>
                </a:solidFill>
                <a:sym typeface="Wingdings" pitchFamily="2" charset="2"/>
              </a:rPr>
              <a:t> </a:t>
            </a:r>
            <a:r>
              <a:rPr lang="en-GB" sz="2000" b="1" dirty="0">
                <a:solidFill>
                  <a:schemeClr val="accent1"/>
                </a:solidFill>
              </a:rPr>
              <a:t>competitor</a:t>
            </a:r>
          </a:p>
          <a:p>
            <a:pPr eaLnBrk="0" hangingPunct="0">
              <a:defRPr/>
            </a:pPr>
            <a:endParaRPr lang="en-GB" sz="2000" b="1" dirty="0">
              <a:solidFill>
                <a:srgbClr val="415A9C"/>
              </a:solidFill>
            </a:endParaRPr>
          </a:p>
          <a:p>
            <a:pPr eaLnBrk="0" hangingPunct="0">
              <a:defRPr/>
            </a:pPr>
            <a:endParaRPr lang="en-GB" sz="1100" i="1" dirty="0">
              <a:solidFill>
                <a:schemeClr val="accent3">
                  <a:lumMod val="75000"/>
                </a:schemeClr>
              </a:solidFill>
            </a:endParaRPr>
          </a:p>
        </p:txBody>
      </p:sp>
      <p:sp>
        <p:nvSpPr>
          <p:cNvPr id="97287" name="Rectangle 10"/>
          <p:cNvSpPr>
            <a:spLocks noChangeArrowheads="1"/>
          </p:cNvSpPr>
          <p:nvPr/>
        </p:nvSpPr>
        <p:spPr bwMode="auto">
          <a:xfrm>
            <a:off x="644525" y="4348163"/>
            <a:ext cx="3482975" cy="1275734"/>
          </a:xfrm>
          <a:prstGeom prst="rect">
            <a:avLst/>
          </a:prstGeom>
          <a:noFill/>
          <a:ln w="9525" algn="ctr">
            <a:noFill/>
            <a:miter lim="800000"/>
            <a:headEnd/>
            <a:tailEnd/>
          </a:ln>
        </p:spPr>
        <p:txBody>
          <a:bodyPr lIns="0" tIns="0" rIns="0" bIns="0">
            <a:spAutoFit/>
          </a:bodyPr>
          <a:lstStyle/>
          <a:p>
            <a:pPr marL="290513" indent="-290513" eaLnBrk="0" hangingPunct="0">
              <a:spcBef>
                <a:spcPct val="85000"/>
              </a:spcBef>
              <a:spcAft>
                <a:spcPct val="85000"/>
              </a:spcAft>
              <a:buClr>
                <a:schemeClr val="accent1"/>
              </a:buClr>
              <a:buFont typeface="Wingdings" pitchFamily="2" charset="2"/>
              <a:buChar char="§"/>
              <a:defRPr/>
            </a:pPr>
            <a:r>
              <a:rPr lang="en-GB" sz="2000" b="1" dirty="0"/>
              <a:t>New</a:t>
            </a:r>
            <a:r>
              <a:rPr lang="en-GB" sz="2000" b="1" dirty="0">
                <a:solidFill>
                  <a:srgbClr val="415A9C"/>
                </a:solidFill>
              </a:rPr>
              <a:t> </a:t>
            </a:r>
            <a:r>
              <a:rPr lang="en-GB" sz="2000" b="1" dirty="0">
                <a:solidFill>
                  <a:schemeClr val="accent1"/>
                </a:solidFill>
              </a:rPr>
              <a:t>Product Improvement </a:t>
            </a:r>
            <a:r>
              <a:rPr lang="en-GB" sz="2000" b="1" dirty="0">
                <a:solidFill>
                  <a:srgbClr val="415A9C"/>
                </a:solidFill>
              </a:rPr>
              <a:t/>
            </a:r>
            <a:br>
              <a:rPr lang="en-GB" sz="2000" b="1" dirty="0">
                <a:solidFill>
                  <a:srgbClr val="415A9C"/>
                </a:solidFill>
              </a:rPr>
            </a:br>
            <a:r>
              <a:rPr lang="en-GB" sz="1400" dirty="0">
                <a:solidFill>
                  <a:srgbClr val="415A9C"/>
                </a:solidFill>
              </a:rPr>
              <a:t>(e.g., new variant)  </a:t>
            </a:r>
          </a:p>
          <a:p>
            <a:pPr marL="290513" indent="-290513" eaLnBrk="0" hangingPunct="0">
              <a:spcBef>
                <a:spcPct val="85000"/>
              </a:spcBef>
              <a:spcAft>
                <a:spcPct val="85000"/>
              </a:spcAft>
              <a:buClr>
                <a:schemeClr val="accent1"/>
              </a:buClr>
              <a:buFont typeface="Wingdings" pitchFamily="2" charset="2"/>
              <a:buChar char="§"/>
              <a:defRPr/>
            </a:pPr>
            <a:r>
              <a:rPr lang="en-GB" sz="2000" b="1" dirty="0"/>
              <a:t>Competitor</a:t>
            </a:r>
            <a:r>
              <a:rPr lang="en-GB" sz="2000" b="1" dirty="0">
                <a:solidFill>
                  <a:srgbClr val="415A9C"/>
                </a:solidFill>
              </a:rPr>
              <a:t> </a:t>
            </a:r>
            <a:r>
              <a:rPr lang="en-GB" sz="2000" b="1" dirty="0">
                <a:solidFill>
                  <a:schemeClr val="accent1"/>
                </a:solidFill>
              </a:rPr>
              <a:t>Benchmarking</a:t>
            </a:r>
          </a:p>
        </p:txBody>
      </p:sp>
      <p:sp>
        <p:nvSpPr>
          <p:cNvPr id="91143" name="AutoShape 11"/>
          <p:cNvSpPr>
            <a:spLocks/>
          </p:cNvSpPr>
          <p:nvPr/>
        </p:nvSpPr>
        <p:spPr bwMode="auto">
          <a:xfrm>
            <a:off x="4575175" y="4119563"/>
            <a:ext cx="184150" cy="1878012"/>
          </a:xfrm>
          <a:prstGeom prst="rightBracket">
            <a:avLst>
              <a:gd name="adj" fmla="val 64636"/>
            </a:avLst>
          </a:prstGeom>
          <a:noFill/>
          <a:ln w="28575">
            <a:solidFill>
              <a:schemeClr val="accent2"/>
            </a:solidFill>
            <a:round/>
            <a:headEnd/>
            <a:tailEnd/>
          </a:ln>
        </p:spPr>
        <p:txBody>
          <a:bodyPr wrap="none" anchor="ctr"/>
          <a:lstStyle/>
          <a:p>
            <a:pPr algn="ctr" eaLnBrk="0" hangingPunct="0"/>
            <a:endParaRPr lang="en-US" dirty="0"/>
          </a:p>
        </p:txBody>
      </p:sp>
      <p:sp>
        <p:nvSpPr>
          <p:cNvPr id="14" name="Slide Number Placeholder 13"/>
          <p:cNvSpPr>
            <a:spLocks noGrp="1"/>
          </p:cNvSpPr>
          <p:nvPr>
            <p:ph type="sldNum" sz="quarter" idx="12"/>
          </p:nvPr>
        </p:nvSpPr>
        <p:spPr/>
        <p:txBody>
          <a:bodyPr/>
          <a:lstStyle/>
          <a:p>
            <a:fld id="{99DB18A3-D21F-4BB0-9E84-DFB029941648}" type="slidenum">
              <a:rPr lang="de-DE" smtClean="0"/>
              <a:pPr/>
              <a:t>17</a:t>
            </a:fld>
            <a:endParaRPr lang="de-DE"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en-US" dirty="0" smtClean="0"/>
              <a:t>Product Specifications</a:t>
            </a:r>
          </a:p>
        </p:txBody>
      </p:sp>
      <p:sp>
        <p:nvSpPr>
          <p:cNvPr id="102404" name="Rectangle 5"/>
          <p:cNvSpPr>
            <a:spLocks noGrp="1" noChangeArrowheads="1"/>
          </p:cNvSpPr>
          <p:nvPr>
            <p:ph idx="1"/>
          </p:nvPr>
        </p:nvSpPr>
        <p:spPr>
          <a:xfrm>
            <a:off x="814812" y="979200"/>
            <a:ext cx="7277988" cy="5490000"/>
          </a:xfrm>
        </p:spPr>
        <p:txBody>
          <a:bodyPr/>
          <a:lstStyle/>
          <a:p>
            <a:pPr eaLnBrk="1" hangingPunct="1">
              <a:buClr>
                <a:srgbClr val="415A9C"/>
              </a:buClr>
              <a:defRPr/>
            </a:pPr>
            <a:r>
              <a:rPr lang="en-GB" b="1" dirty="0" smtClean="0">
                <a:solidFill>
                  <a:schemeClr val="accent1"/>
                </a:solidFill>
              </a:rPr>
              <a:t>It is important to provide the following details on all test packs:</a:t>
            </a:r>
          </a:p>
          <a:p>
            <a:pPr lvl="1" eaLnBrk="1" hangingPunct="1">
              <a:defRPr/>
            </a:pPr>
            <a:r>
              <a:rPr lang="en-GB" dirty="0" smtClean="0"/>
              <a:t>Usage instructions</a:t>
            </a:r>
          </a:p>
          <a:p>
            <a:pPr lvl="1" eaLnBrk="1" hangingPunct="1">
              <a:defRPr/>
            </a:pPr>
            <a:r>
              <a:rPr lang="en-GB" dirty="0" smtClean="0"/>
              <a:t>Ingredients</a:t>
            </a:r>
          </a:p>
          <a:p>
            <a:pPr lvl="1" eaLnBrk="1" hangingPunct="1">
              <a:defRPr/>
            </a:pPr>
            <a:r>
              <a:rPr lang="en-GB" dirty="0" smtClean="0"/>
              <a:t>Any product warnings</a:t>
            </a:r>
          </a:p>
          <a:p>
            <a:pPr lvl="1" eaLnBrk="1" hangingPunct="1">
              <a:defRPr/>
            </a:pPr>
            <a:r>
              <a:rPr lang="en-GB" dirty="0" smtClean="0"/>
              <a:t>Product codes</a:t>
            </a:r>
            <a:br>
              <a:rPr lang="en-GB" dirty="0" smtClean="0"/>
            </a:br>
            <a:endParaRPr lang="en-GB" dirty="0" smtClean="0"/>
          </a:p>
          <a:p>
            <a:pPr eaLnBrk="1" hangingPunct="1">
              <a:buClr>
                <a:srgbClr val="415A9C"/>
              </a:buClr>
              <a:defRPr/>
            </a:pPr>
            <a:r>
              <a:rPr lang="en-GB" b="1" dirty="0" smtClean="0">
                <a:solidFill>
                  <a:schemeClr val="accent1"/>
                </a:solidFill>
              </a:rPr>
              <a:t>Packs for placement: always provide between 10 – 20% overage (if F2F); and 30% – 40% for online </a:t>
            </a:r>
            <a:endParaRPr lang="en-US" b="1" dirty="0" smtClean="0">
              <a:solidFill>
                <a:schemeClr val="accent1"/>
              </a:solidFill>
            </a:endParaRPr>
          </a:p>
        </p:txBody>
      </p:sp>
      <p:sp>
        <p:nvSpPr>
          <p:cNvPr id="5" name="Slide Number Placeholder 4"/>
          <p:cNvSpPr>
            <a:spLocks noGrp="1"/>
          </p:cNvSpPr>
          <p:nvPr>
            <p:ph type="sldNum" sz="quarter" idx="12"/>
          </p:nvPr>
        </p:nvSpPr>
        <p:spPr/>
        <p:txBody>
          <a:bodyPr/>
          <a:lstStyle/>
          <a:p>
            <a:fld id="{99DB18A3-D21F-4BB0-9E84-DFB029941648}" type="slidenum">
              <a:rPr lang="de-DE" smtClean="0"/>
              <a:pPr/>
              <a:t>18</a:t>
            </a:fld>
            <a:endParaRPr lang="de-DE"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2" name="AutoShape 9"/>
          <p:cNvSpPr>
            <a:spLocks noChangeArrowheads="1"/>
          </p:cNvSpPr>
          <p:nvPr/>
        </p:nvSpPr>
        <p:spPr bwMode="gray">
          <a:xfrm>
            <a:off x="6237288" y="2743981"/>
            <a:ext cx="2106612" cy="1900238"/>
          </a:xfrm>
          <a:prstGeom prst="chevron">
            <a:avLst>
              <a:gd name="adj" fmla="val 26318"/>
            </a:avLst>
          </a:prstGeom>
          <a:gradFill rotWithShape="1">
            <a:gsLst>
              <a:gs pos="0">
                <a:srgbClr val="CBE7ED"/>
              </a:gs>
              <a:gs pos="100000">
                <a:schemeClr val="bg1"/>
              </a:gs>
            </a:gsLst>
            <a:lin ang="0" scaled="1"/>
          </a:gradFill>
          <a:ln w="9525" algn="ctr">
            <a:solidFill>
              <a:schemeClr val="accent1"/>
            </a:solidFill>
            <a:miter lim="800000"/>
            <a:headEnd/>
            <a:tailEnd/>
          </a:ln>
        </p:spPr>
        <p:txBody>
          <a:bodyPr lIns="90000" rIns="90000" anchor="ctr"/>
          <a:lstStyle/>
          <a:p>
            <a:pPr eaLnBrk="0" hangingPunct="0">
              <a:defRPr/>
            </a:pPr>
            <a:r>
              <a:rPr lang="en-US" sz="1600" b="1" dirty="0" smtClean="0">
                <a:solidFill>
                  <a:srgbClr val="004E69"/>
                </a:solidFill>
              </a:rPr>
              <a:t>          </a:t>
            </a:r>
            <a:r>
              <a:rPr lang="en-US" sz="1600" b="1" dirty="0">
                <a:solidFill>
                  <a:srgbClr val="004E69"/>
                </a:solidFill>
              </a:rPr>
              <a:t>Preference</a:t>
            </a:r>
          </a:p>
          <a:p>
            <a:pPr eaLnBrk="0" hangingPunct="0">
              <a:defRPr/>
            </a:pPr>
            <a:r>
              <a:rPr lang="en-US" sz="1050" b="1" dirty="0" smtClean="0">
                <a:solidFill>
                  <a:srgbClr val="004E69"/>
                </a:solidFill>
              </a:rPr>
              <a:t>(only for Paired Comparison with VIP/Sequential Monadic )</a:t>
            </a:r>
            <a:endParaRPr lang="en-US" sz="1050" b="1" dirty="0">
              <a:solidFill>
                <a:srgbClr val="004E69"/>
              </a:solidFill>
            </a:endParaRPr>
          </a:p>
        </p:txBody>
      </p:sp>
      <p:sp>
        <p:nvSpPr>
          <p:cNvPr id="16" name="AutoShape 52"/>
          <p:cNvSpPr>
            <a:spLocks noChangeArrowheads="1"/>
          </p:cNvSpPr>
          <p:nvPr/>
        </p:nvSpPr>
        <p:spPr bwMode="auto">
          <a:xfrm>
            <a:off x="179388" y="1365250"/>
            <a:ext cx="8021637" cy="1003300"/>
          </a:xfrm>
          <a:prstGeom prst="rightArrow">
            <a:avLst>
              <a:gd name="adj1" fmla="val 63926"/>
              <a:gd name="adj2" fmla="val 93130"/>
            </a:avLst>
          </a:prstGeom>
          <a:gradFill>
            <a:gsLst>
              <a:gs pos="16000">
                <a:schemeClr val="accent2">
                  <a:alpha val="14000"/>
                </a:schemeClr>
              </a:gs>
              <a:gs pos="45000">
                <a:schemeClr val="accent2"/>
              </a:gs>
            </a:gsLst>
            <a:lin ang="0" scaled="1"/>
          </a:gradFill>
          <a:ln w="9525" algn="ctr">
            <a:noFill/>
            <a:miter lim="800000"/>
            <a:headEnd/>
            <a:tailEnd/>
          </a:ln>
          <a:effectLst/>
        </p:spPr>
        <p:txBody>
          <a:bodyPr wrap="none" anchor="ctr"/>
          <a:lstStyle/>
          <a:p>
            <a:pPr algn="ctr" eaLnBrk="0" hangingPunct="0">
              <a:defRPr/>
            </a:pPr>
            <a:endParaRPr lang="en-US" dirty="0"/>
          </a:p>
        </p:txBody>
      </p:sp>
      <p:sp>
        <p:nvSpPr>
          <p:cNvPr id="97284" name="Text Box 3"/>
          <p:cNvSpPr txBox="1">
            <a:spLocks noChangeArrowheads="1"/>
          </p:cNvSpPr>
          <p:nvPr/>
        </p:nvSpPr>
        <p:spPr bwMode="gray">
          <a:xfrm>
            <a:off x="8431213" y="3575050"/>
            <a:ext cx="560387" cy="304800"/>
          </a:xfrm>
          <a:prstGeom prst="rect">
            <a:avLst/>
          </a:prstGeom>
          <a:noFill/>
          <a:ln w="9525" algn="ctr">
            <a:noFill/>
            <a:miter lim="800000"/>
            <a:headEnd/>
            <a:tailEnd/>
          </a:ln>
        </p:spPr>
        <p:txBody>
          <a:bodyPr lIns="0" tIns="0" rIns="0" bIns="0">
            <a:spAutoFit/>
          </a:bodyPr>
          <a:lstStyle/>
          <a:p>
            <a:pPr eaLnBrk="0" hangingPunct="0">
              <a:spcBef>
                <a:spcPct val="50000"/>
              </a:spcBef>
              <a:buSzPct val="75000"/>
              <a:buFont typeface="Wingdings 3" pitchFamily="18" charset="2"/>
              <a:buNone/>
            </a:pPr>
            <a:r>
              <a:rPr lang="en-US" sz="2000" b="1" dirty="0">
                <a:solidFill>
                  <a:srgbClr val="004E69"/>
                </a:solidFill>
              </a:rPr>
              <a:t>END</a:t>
            </a:r>
          </a:p>
        </p:txBody>
      </p:sp>
      <p:sp>
        <p:nvSpPr>
          <p:cNvPr id="97285" name="Text Box 4"/>
          <p:cNvSpPr txBox="1">
            <a:spLocks noChangeArrowheads="1"/>
          </p:cNvSpPr>
          <p:nvPr/>
        </p:nvSpPr>
        <p:spPr bwMode="gray">
          <a:xfrm>
            <a:off x="1131888" y="1751013"/>
            <a:ext cx="5957887" cy="280987"/>
          </a:xfrm>
          <a:prstGeom prst="rect">
            <a:avLst/>
          </a:prstGeom>
          <a:noFill/>
          <a:ln w="9525" algn="ctr">
            <a:noFill/>
            <a:miter lim="800000"/>
            <a:headEnd/>
            <a:tailEnd/>
          </a:ln>
        </p:spPr>
        <p:txBody>
          <a:bodyPr lIns="85990" tIns="42995" rIns="85990" bIns="42995" anchor="ctr"/>
          <a:lstStyle/>
          <a:p>
            <a:pPr algn="ctr" defTabSz="860425" eaLnBrk="0" hangingPunct="0">
              <a:spcBef>
                <a:spcPct val="50000"/>
              </a:spcBef>
            </a:pPr>
            <a:r>
              <a:rPr lang="en-CA" b="1" i="1" dirty="0" smtClean="0">
                <a:solidFill>
                  <a:schemeClr val="accent6"/>
                </a:solidFill>
              </a:rPr>
              <a:t>Coverage/Process Flow </a:t>
            </a:r>
            <a:endParaRPr lang="en-CA" b="1" i="1" dirty="0">
              <a:solidFill>
                <a:schemeClr val="accent6"/>
              </a:solidFill>
            </a:endParaRPr>
          </a:p>
        </p:txBody>
      </p:sp>
      <p:sp>
        <p:nvSpPr>
          <p:cNvPr id="97286" name="Rectangle 5"/>
          <p:cNvSpPr>
            <a:spLocks noGrp="1" noChangeArrowheads="1"/>
          </p:cNvSpPr>
          <p:nvPr>
            <p:ph type="title"/>
          </p:nvPr>
        </p:nvSpPr>
        <p:spPr/>
        <p:txBody>
          <a:bodyPr/>
          <a:lstStyle/>
          <a:p>
            <a:pPr eaLnBrk="1" hangingPunct="1"/>
            <a:r>
              <a:rPr lang="en-US" dirty="0" smtClean="0"/>
              <a:t>Questionnaire Design</a:t>
            </a:r>
          </a:p>
        </p:txBody>
      </p:sp>
      <p:sp>
        <p:nvSpPr>
          <p:cNvPr id="103431" name="AutoShape 8"/>
          <p:cNvSpPr>
            <a:spLocks noChangeArrowheads="1"/>
          </p:cNvSpPr>
          <p:nvPr/>
        </p:nvSpPr>
        <p:spPr bwMode="gray">
          <a:xfrm>
            <a:off x="4589090" y="2743981"/>
            <a:ext cx="2150630" cy="1900012"/>
          </a:xfrm>
          <a:prstGeom prst="chevron">
            <a:avLst>
              <a:gd name="adj" fmla="val 26792"/>
            </a:avLst>
          </a:prstGeom>
          <a:gradFill rotWithShape="1">
            <a:gsLst>
              <a:gs pos="31000">
                <a:schemeClr val="accent1"/>
              </a:gs>
              <a:gs pos="100000">
                <a:schemeClr val="accent1">
                  <a:alpha val="14000"/>
                </a:schemeClr>
              </a:gs>
            </a:gsLst>
            <a:lin ang="0" scaled="1"/>
          </a:gradFill>
          <a:ln w="9525" algn="ctr">
            <a:solidFill>
              <a:schemeClr val="accent1"/>
            </a:solidFill>
            <a:miter lim="800000"/>
            <a:headEnd/>
            <a:tailEnd/>
          </a:ln>
        </p:spPr>
        <p:txBody>
          <a:bodyPr lIns="90000" rIns="90000" anchor="ctr"/>
          <a:lstStyle/>
          <a:p>
            <a:pPr eaLnBrk="0" hangingPunct="0">
              <a:defRPr/>
            </a:pPr>
            <a:r>
              <a:rPr lang="en-US" sz="1600" b="1" dirty="0" smtClean="0">
                <a:solidFill>
                  <a:schemeClr val="bg1"/>
                </a:solidFill>
              </a:rPr>
              <a:t>Specific Attributes (i.e. sensory, functional, emotional) and JARs </a:t>
            </a:r>
            <a:endParaRPr lang="en-US" sz="1600" b="1" dirty="0">
              <a:solidFill>
                <a:schemeClr val="bg1"/>
              </a:solidFill>
            </a:endParaRPr>
          </a:p>
        </p:txBody>
      </p:sp>
      <p:sp>
        <p:nvSpPr>
          <p:cNvPr id="103435" name="AutoShape 6"/>
          <p:cNvSpPr>
            <a:spLocks noChangeArrowheads="1"/>
          </p:cNvSpPr>
          <p:nvPr/>
        </p:nvSpPr>
        <p:spPr bwMode="gray">
          <a:xfrm>
            <a:off x="1229640" y="2743981"/>
            <a:ext cx="2028613" cy="1900012"/>
          </a:xfrm>
          <a:prstGeom prst="chevron">
            <a:avLst>
              <a:gd name="adj" fmla="val 26793"/>
            </a:avLst>
          </a:prstGeom>
          <a:gradFill flip="none" rotWithShape="1">
            <a:gsLst>
              <a:gs pos="37000">
                <a:schemeClr val="accent1">
                  <a:lumMod val="75000"/>
                </a:schemeClr>
              </a:gs>
              <a:gs pos="73000">
                <a:schemeClr val="accent1">
                  <a:lumMod val="75000"/>
                  <a:alpha val="60000"/>
                </a:schemeClr>
              </a:gs>
            </a:gsLst>
            <a:lin ang="0" scaled="1"/>
            <a:tileRect/>
          </a:gradFill>
          <a:ln w="9525" algn="ctr">
            <a:solidFill>
              <a:schemeClr val="accent1"/>
            </a:solidFill>
            <a:miter lim="800000"/>
            <a:headEnd/>
            <a:tailEnd/>
          </a:ln>
        </p:spPr>
        <p:txBody>
          <a:bodyPr lIns="90000" rIns="90000" anchor="ctr"/>
          <a:lstStyle/>
          <a:p>
            <a:pPr eaLnBrk="0" hangingPunct="0">
              <a:defRPr/>
            </a:pPr>
            <a:r>
              <a:rPr lang="en-US" sz="1600" b="1" dirty="0">
                <a:solidFill>
                  <a:schemeClr val="bg1"/>
                </a:solidFill>
              </a:rPr>
              <a:t>Key   </a:t>
            </a:r>
            <a:r>
              <a:rPr lang="en-US" sz="1600" b="1" dirty="0" smtClean="0">
                <a:solidFill>
                  <a:schemeClr val="bg1"/>
                </a:solidFill>
              </a:rPr>
              <a:t>Measures      </a:t>
            </a:r>
            <a:r>
              <a:rPr lang="en-US" sz="1600" b="1" dirty="0">
                <a:solidFill>
                  <a:schemeClr val="bg1"/>
                </a:solidFill>
              </a:rPr>
              <a:t>and </a:t>
            </a:r>
            <a:r>
              <a:rPr lang="en-US" sz="1600" b="1" dirty="0" smtClean="0">
                <a:solidFill>
                  <a:schemeClr val="bg1"/>
                </a:solidFill>
              </a:rPr>
              <a:t>Hedonics (i.e. Overall Opinion)</a:t>
            </a:r>
            <a:endParaRPr lang="en-US" sz="1600" b="1" dirty="0">
              <a:solidFill>
                <a:schemeClr val="bg1"/>
              </a:solidFill>
            </a:endParaRPr>
          </a:p>
        </p:txBody>
      </p:sp>
      <p:sp>
        <p:nvSpPr>
          <p:cNvPr id="103436" name="AutoShape 7"/>
          <p:cNvSpPr>
            <a:spLocks noChangeArrowheads="1"/>
          </p:cNvSpPr>
          <p:nvPr/>
        </p:nvSpPr>
        <p:spPr bwMode="auto">
          <a:xfrm>
            <a:off x="25791" y="2743981"/>
            <a:ext cx="1714109" cy="1900012"/>
          </a:xfrm>
          <a:prstGeom prst="homePlate">
            <a:avLst>
              <a:gd name="adj" fmla="val 26417"/>
            </a:avLst>
          </a:prstGeom>
          <a:gradFill>
            <a:gsLst>
              <a:gs pos="46000">
                <a:schemeClr val="accent1">
                  <a:lumMod val="50000"/>
                </a:schemeClr>
              </a:gs>
              <a:gs pos="98000">
                <a:schemeClr val="accent1">
                  <a:lumMod val="50000"/>
                  <a:alpha val="70000"/>
                </a:schemeClr>
              </a:gs>
            </a:gsLst>
            <a:lin ang="0" scaled="1"/>
          </a:gradFill>
          <a:ln w="9525" algn="ctr">
            <a:solidFill>
              <a:schemeClr val="accent1"/>
            </a:solidFill>
            <a:miter lim="800000"/>
            <a:headEnd/>
            <a:tailEnd/>
          </a:ln>
        </p:spPr>
        <p:txBody>
          <a:bodyPr lIns="90000" rIns="90000" anchor="ctr"/>
          <a:lstStyle/>
          <a:p>
            <a:pPr eaLnBrk="0" hangingPunct="0">
              <a:defRPr/>
            </a:pPr>
            <a:r>
              <a:rPr lang="en-US" sz="1600" b="1" dirty="0">
                <a:solidFill>
                  <a:schemeClr val="bg1"/>
                </a:solidFill>
              </a:rPr>
              <a:t>Behavioral/</a:t>
            </a:r>
            <a:br>
              <a:rPr lang="en-US" sz="1600" b="1" dirty="0">
                <a:solidFill>
                  <a:schemeClr val="bg1"/>
                </a:solidFill>
              </a:rPr>
            </a:br>
            <a:r>
              <a:rPr lang="en-US" sz="1600" b="1" dirty="0">
                <a:solidFill>
                  <a:schemeClr val="bg1"/>
                </a:solidFill>
              </a:rPr>
              <a:t>Purchasing Information (Screener)</a:t>
            </a:r>
          </a:p>
        </p:txBody>
      </p:sp>
      <p:grpSp>
        <p:nvGrpSpPr>
          <p:cNvPr id="2" name="Group 12"/>
          <p:cNvGrpSpPr>
            <a:grpSpLocks/>
          </p:cNvGrpSpPr>
          <p:nvPr/>
        </p:nvGrpSpPr>
        <p:grpSpPr bwMode="auto">
          <a:xfrm>
            <a:off x="452438" y="5238750"/>
            <a:ext cx="8132762" cy="630238"/>
            <a:chOff x="322726" y="5852160"/>
            <a:chExt cx="8132785" cy="630624"/>
          </a:xfrm>
        </p:grpSpPr>
        <p:sp>
          <p:nvSpPr>
            <p:cNvPr id="14" name="Rectangle 4"/>
            <p:cNvSpPr>
              <a:spLocks noChangeArrowheads="1"/>
            </p:cNvSpPr>
            <p:nvPr/>
          </p:nvSpPr>
          <p:spPr bwMode="auto">
            <a:xfrm rot="5400000">
              <a:off x="1104380" y="5070506"/>
              <a:ext cx="630624" cy="2193931"/>
            </a:xfrm>
            <a:prstGeom prst="round2SameRect">
              <a:avLst>
                <a:gd name="adj1" fmla="val 32020"/>
                <a:gd name="adj2" fmla="val 0"/>
              </a:avLst>
            </a:prstGeom>
            <a:solidFill>
              <a:schemeClr val="accent1"/>
            </a:solidFill>
            <a:ln w="28575" algn="ctr">
              <a:solidFill>
                <a:schemeClr val="bg1"/>
              </a:solidFill>
              <a:miter lim="800000"/>
              <a:headEnd/>
              <a:tailEnd/>
            </a:ln>
          </p:spPr>
          <p:txBody>
            <a:bodyPr vert="vert270" anchor="ctr"/>
            <a:lstStyle/>
            <a:p>
              <a:pPr algn="ctr" eaLnBrk="0" hangingPunct="0">
                <a:spcBef>
                  <a:spcPct val="35000"/>
                </a:spcBef>
                <a:spcAft>
                  <a:spcPct val="35000"/>
                </a:spcAft>
                <a:buClr>
                  <a:schemeClr val="accent1"/>
                </a:buClr>
                <a:defRPr/>
              </a:pPr>
              <a:endParaRPr lang="en-US" sz="1600" dirty="0"/>
            </a:p>
          </p:txBody>
        </p:sp>
        <p:sp>
          <p:nvSpPr>
            <p:cNvPr id="15" name="Rectangle 4"/>
            <p:cNvSpPr>
              <a:spLocks noChangeArrowheads="1"/>
            </p:cNvSpPr>
            <p:nvPr/>
          </p:nvSpPr>
          <p:spPr bwMode="auto">
            <a:xfrm rot="5400000">
              <a:off x="4342748" y="2370020"/>
              <a:ext cx="630624" cy="7594903"/>
            </a:xfrm>
            <a:prstGeom prst="rect">
              <a:avLst/>
            </a:prstGeom>
            <a:solidFill>
              <a:schemeClr val="accent6"/>
            </a:solidFill>
            <a:ln w="28575" algn="ctr">
              <a:solidFill>
                <a:schemeClr val="bg1"/>
              </a:solidFill>
              <a:miter lim="800000"/>
              <a:headEnd/>
              <a:tailEnd/>
            </a:ln>
          </p:spPr>
          <p:txBody>
            <a:bodyPr vert="vert270" tIns="90000" bIns="90000" anchor="ctr"/>
            <a:lstStyle/>
            <a:p>
              <a:pPr eaLnBrk="0" hangingPunct="0">
                <a:spcBef>
                  <a:spcPct val="35000"/>
                </a:spcBef>
                <a:spcAft>
                  <a:spcPct val="35000"/>
                </a:spcAft>
                <a:buClr>
                  <a:schemeClr val="accent1"/>
                </a:buClr>
                <a:buFont typeface="Wingdings" pitchFamily="2" charset="2"/>
                <a:buNone/>
                <a:defRPr/>
              </a:pPr>
              <a:r>
                <a:rPr lang="en-US" sz="1800" dirty="0">
                  <a:solidFill>
                    <a:schemeClr val="bg1"/>
                  </a:solidFill>
                </a:rPr>
                <a:t>Standard questionnaires </a:t>
              </a:r>
              <a:r>
                <a:rPr lang="en-US" sz="1800" dirty="0" smtClean="0">
                  <a:solidFill>
                    <a:schemeClr val="bg1"/>
                  </a:solidFill>
                </a:rPr>
                <a:t>are </a:t>
              </a:r>
              <a:r>
                <a:rPr lang="en-US" sz="1800" dirty="0">
                  <a:solidFill>
                    <a:schemeClr val="bg1"/>
                  </a:solidFill>
                </a:rPr>
                <a:t>available for each category and </a:t>
              </a:r>
              <a:r>
                <a:rPr lang="en-US" sz="1800" dirty="0" smtClean="0">
                  <a:solidFill>
                    <a:schemeClr val="bg1"/>
                  </a:solidFill>
                </a:rPr>
                <a:t>sub-category.  Compliance to the globally agreed attributes is critical to drive comparability. </a:t>
              </a:r>
              <a:endParaRPr lang="en-US" sz="1800" dirty="0">
                <a:solidFill>
                  <a:schemeClr val="bg1"/>
                </a:solidFill>
              </a:endParaRPr>
            </a:p>
          </p:txBody>
        </p:sp>
      </p:grpSp>
      <p:sp>
        <p:nvSpPr>
          <p:cNvPr id="13" name="AutoShape 6"/>
          <p:cNvSpPr>
            <a:spLocks noChangeArrowheads="1"/>
          </p:cNvSpPr>
          <p:nvPr/>
        </p:nvSpPr>
        <p:spPr bwMode="gray">
          <a:xfrm>
            <a:off x="2753640" y="2743981"/>
            <a:ext cx="2339060" cy="1900012"/>
          </a:xfrm>
          <a:prstGeom prst="chevron">
            <a:avLst>
              <a:gd name="adj" fmla="val 26793"/>
            </a:avLst>
          </a:prstGeom>
          <a:gradFill flip="none" rotWithShape="1">
            <a:gsLst>
              <a:gs pos="37000">
                <a:schemeClr val="accent1">
                  <a:lumMod val="75000"/>
                </a:schemeClr>
              </a:gs>
              <a:gs pos="73000">
                <a:schemeClr val="accent1">
                  <a:lumMod val="75000"/>
                  <a:alpha val="60000"/>
                </a:schemeClr>
              </a:gs>
            </a:gsLst>
            <a:lin ang="0" scaled="1"/>
            <a:tileRect/>
          </a:gradFill>
          <a:ln w="9525" algn="ctr">
            <a:solidFill>
              <a:schemeClr val="accent1"/>
            </a:solidFill>
            <a:miter lim="800000"/>
            <a:headEnd/>
            <a:tailEnd/>
          </a:ln>
        </p:spPr>
        <p:txBody>
          <a:bodyPr lIns="90000" rIns="90000" anchor="ctr"/>
          <a:lstStyle/>
          <a:p>
            <a:pPr eaLnBrk="0" hangingPunct="0">
              <a:defRPr/>
            </a:pPr>
            <a:r>
              <a:rPr lang="en-US" sz="1600" b="1" dirty="0" smtClean="0">
                <a:solidFill>
                  <a:schemeClr val="bg1"/>
                </a:solidFill>
              </a:rPr>
              <a:t>Spontaneous Likes and Dislikes</a:t>
            </a:r>
            <a:endParaRPr lang="en-US" sz="1600" b="1" dirty="0">
              <a:solidFill>
                <a:schemeClr val="bg1"/>
              </a:solidFill>
            </a:endParaRPr>
          </a:p>
        </p:txBody>
      </p:sp>
      <p:sp>
        <p:nvSpPr>
          <p:cNvPr id="18" name="Slide Number Placeholder 17"/>
          <p:cNvSpPr>
            <a:spLocks noGrp="1"/>
          </p:cNvSpPr>
          <p:nvPr>
            <p:ph type="sldNum" sz="quarter" idx="12"/>
          </p:nvPr>
        </p:nvSpPr>
        <p:spPr/>
        <p:txBody>
          <a:bodyPr/>
          <a:lstStyle/>
          <a:p>
            <a:fld id="{99DB18A3-D21F-4BB0-9E84-DFB029941648}" type="slidenum">
              <a:rPr lang="de-DE" smtClean="0"/>
              <a:pPr/>
              <a:t>19</a:t>
            </a:fld>
            <a:endParaRPr lang="de-DE"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ctrTitle"/>
          </p:nvPr>
        </p:nvSpPr>
        <p:spPr>
          <a:xfrm>
            <a:off x="777876" y="-6732"/>
            <a:ext cx="7659132" cy="1357295"/>
          </a:xfrm>
          <a:noFill/>
        </p:spPr>
        <p:txBody>
          <a:bodyPr/>
          <a:lstStyle/>
          <a:p>
            <a:pPr algn="r" defTabSz="973138"/>
            <a:r>
              <a:rPr lang="en-US" sz="3200" dirty="0" smtClean="0"/>
              <a:t>1. Understanding </a:t>
            </a:r>
            <a:r>
              <a:rPr lang="en-US" sz="3200" dirty="0"/>
              <a:t>and Using Product Testing</a:t>
            </a:r>
            <a:br>
              <a:rPr lang="en-US" sz="3200" dirty="0"/>
            </a:br>
            <a:endParaRPr lang="en-US" sz="3400" dirty="0" smtClean="0"/>
          </a:p>
        </p:txBody>
      </p:sp>
      <p:pic>
        <p:nvPicPr>
          <p:cNvPr id="5" name="Picture 3"/>
          <p:cNvPicPr>
            <a:picLocks noChangeAspect="1" noChangeArrowheads="1"/>
          </p:cNvPicPr>
          <p:nvPr/>
        </p:nvPicPr>
        <p:blipFill>
          <a:blip r:embed="rId3" cstate="print"/>
          <a:srcRect l="6743"/>
          <a:stretch>
            <a:fillRect/>
          </a:stretch>
        </p:blipFill>
        <p:spPr bwMode="auto">
          <a:xfrm>
            <a:off x="0" y="906463"/>
            <a:ext cx="4764088" cy="5102225"/>
          </a:xfrm>
          <a:prstGeom prst="rect">
            <a:avLst/>
          </a:prstGeom>
          <a:noFill/>
          <a:ln w="9525">
            <a:noFill/>
            <a:miter lim="800000"/>
            <a:headEnd/>
            <a:tailEnd/>
          </a:ln>
          <a:effectLst/>
        </p:spPr>
      </p:pic>
      <p:pic>
        <p:nvPicPr>
          <p:cNvPr id="6" name="Picture 4"/>
          <p:cNvPicPr>
            <a:picLocks noChangeAspect="1" noChangeArrowheads="1"/>
          </p:cNvPicPr>
          <p:nvPr/>
        </p:nvPicPr>
        <p:blipFill>
          <a:blip r:embed="rId4" cstate="print"/>
          <a:srcRect r="26842"/>
          <a:stretch>
            <a:fillRect/>
          </a:stretch>
        </p:blipFill>
        <p:spPr bwMode="auto">
          <a:xfrm>
            <a:off x="7426325" y="1492250"/>
            <a:ext cx="1717675" cy="244475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l="33873" b="44588"/>
          <a:stretch>
            <a:fillRect/>
          </a:stretch>
        </p:blipFill>
        <p:spPr bwMode="auto">
          <a:xfrm>
            <a:off x="0" y="6175375"/>
            <a:ext cx="777875" cy="682625"/>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99DB18A3-D21F-4BB0-9E84-DFB029941648}" type="slidenum">
              <a:rPr lang="de-DE" smtClean="0"/>
              <a:pPr/>
              <a:t>2</a:t>
            </a:fld>
            <a:endParaRPr lang="de-DE" dirty="0"/>
          </a:p>
        </p:txBody>
      </p:sp>
    </p:spTree>
    <p:extLst>
      <p:ext uri="{BB962C8B-B14F-4D97-AF65-F5344CB8AC3E}">
        <p14:creationId xmlns:p14="http://schemas.microsoft.com/office/powerpoint/2010/main" val="2924100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ctrTitle"/>
          </p:nvPr>
        </p:nvSpPr>
        <p:spPr>
          <a:xfrm>
            <a:off x="2858531" y="219757"/>
            <a:ext cx="4416425" cy="470898"/>
          </a:xfrm>
          <a:noFill/>
        </p:spPr>
        <p:txBody>
          <a:bodyPr/>
          <a:lstStyle/>
          <a:p>
            <a:pPr algn="r" defTabSz="973138" eaLnBrk="1" hangingPunct="1"/>
            <a:r>
              <a:rPr lang="en-US" sz="3400" dirty="0" smtClean="0"/>
              <a:t>2. Analytic Techniques </a:t>
            </a:r>
          </a:p>
        </p:txBody>
      </p:sp>
      <p:pic>
        <p:nvPicPr>
          <p:cNvPr id="5" name="Picture 3"/>
          <p:cNvPicPr>
            <a:picLocks noChangeAspect="1" noChangeArrowheads="1"/>
          </p:cNvPicPr>
          <p:nvPr/>
        </p:nvPicPr>
        <p:blipFill>
          <a:blip r:embed="rId3" cstate="print"/>
          <a:srcRect l="6743"/>
          <a:stretch>
            <a:fillRect/>
          </a:stretch>
        </p:blipFill>
        <p:spPr bwMode="auto">
          <a:xfrm>
            <a:off x="0" y="906463"/>
            <a:ext cx="4764088" cy="5102225"/>
          </a:xfrm>
          <a:prstGeom prst="rect">
            <a:avLst/>
          </a:prstGeom>
          <a:noFill/>
          <a:ln w="9525">
            <a:noFill/>
            <a:miter lim="800000"/>
            <a:headEnd/>
            <a:tailEnd/>
          </a:ln>
          <a:effectLst/>
        </p:spPr>
      </p:pic>
      <p:pic>
        <p:nvPicPr>
          <p:cNvPr id="6" name="Picture 4"/>
          <p:cNvPicPr>
            <a:picLocks noChangeAspect="1" noChangeArrowheads="1"/>
          </p:cNvPicPr>
          <p:nvPr/>
        </p:nvPicPr>
        <p:blipFill>
          <a:blip r:embed="rId4" cstate="print"/>
          <a:srcRect r="26842"/>
          <a:stretch>
            <a:fillRect/>
          </a:stretch>
        </p:blipFill>
        <p:spPr bwMode="auto">
          <a:xfrm>
            <a:off x="7426325" y="1492250"/>
            <a:ext cx="1717675" cy="244475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l="33873" b="44588"/>
          <a:stretch>
            <a:fillRect/>
          </a:stretch>
        </p:blipFill>
        <p:spPr bwMode="auto">
          <a:xfrm>
            <a:off x="0" y="6175375"/>
            <a:ext cx="777875" cy="682625"/>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99DB18A3-D21F-4BB0-9E84-DFB029941648}" type="slidenum">
              <a:rPr lang="de-DE" smtClean="0"/>
              <a:pPr/>
              <a:t>20</a:t>
            </a:fld>
            <a:endParaRPr lang="de-DE"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296863" y="1042988"/>
            <a:ext cx="7927975" cy="2473325"/>
          </a:xfrm>
          <a:prstGeom prst="roundRect">
            <a:avLst/>
          </a:prstGeom>
          <a:solidFill>
            <a:schemeClr val="bg1">
              <a:lumMod val="9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0000" tIns="90000" rIns="90000" bIns="90000" anchor="ctr"/>
          <a:lstStyle/>
          <a:p>
            <a:pPr algn="ctr" eaLnBrk="0" fontAlgn="auto" hangingPunct="0">
              <a:spcBef>
                <a:spcPts val="0"/>
              </a:spcBef>
              <a:spcAft>
                <a:spcPts val="0"/>
              </a:spcAft>
              <a:defRPr/>
            </a:pPr>
            <a:endParaRPr lang="en-US" dirty="0">
              <a:solidFill>
                <a:srgbClr val="FFFFFF"/>
              </a:solidFill>
            </a:endParaRPr>
          </a:p>
        </p:txBody>
      </p:sp>
      <p:sp>
        <p:nvSpPr>
          <p:cNvPr id="7" name="Rounded Rectangle 6"/>
          <p:cNvSpPr/>
          <p:nvPr/>
        </p:nvSpPr>
        <p:spPr bwMode="auto">
          <a:xfrm>
            <a:off x="347663" y="3779838"/>
            <a:ext cx="7927975" cy="2473325"/>
          </a:xfrm>
          <a:prstGeom prst="roundRect">
            <a:avLst/>
          </a:prstGeom>
          <a:solidFill>
            <a:schemeClr val="bg1">
              <a:lumMod val="9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0000" tIns="90000" rIns="90000" bIns="90000" anchor="ctr"/>
          <a:lstStyle/>
          <a:p>
            <a:pPr algn="ctr" eaLnBrk="0" fontAlgn="auto" hangingPunct="0">
              <a:spcBef>
                <a:spcPts val="0"/>
              </a:spcBef>
              <a:spcAft>
                <a:spcPts val="0"/>
              </a:spcAft>
              <a:defRPr/>
            </a:pPr>
            <a:endParaRPr lang="en-US" dirty="0">
              <a:solidFill>
                <a:srgbClr val="FFFFFF"/>
              </a:solidFill>
            </a:endParaRPr>
          </a:p>
        </p:txBody>
      </p:sp>
      <p:sp>
        <p:nvSpPr>
          <p:cNvPr id="1050628" name="Rectangle 6"/>
          <p:cNvSpPr>
            <a:spLocks noGrp="1" noChangeArrowheads="1"/>
          </p:cNvSpPr>
          <p:nvPr>
            <p:ph idx="1"/>
          </p:nvPr>
        </p:nvSpPr>
        <p:spPr bwMode="auto">
          <a:xfrm>
            <a:off x="557213" y="1397000"/>
            <a:ext cx="5908675" cy="5324475"/>
          </a:xfrm>
          <a:noFill/>
          <a:ln>
            <a:miter lim="800000"/>
            <a:headEnd/>
            <a:tailEnd/>
          </a:ln>
        </p:spPr>
        <p:txBody>
          <a:bodyPr vert="horz" wrap="square" numCol="1" anchor="t" anchorCtr="0" compatLnSpc="1">
            <a:prstTxWarp prst="textNoShape">
              <a:avLst/>
            </a:prstTxWarp>
          </a:bodyPr>
          <a:lstStyle/>
          <a:p>
            <a:pPr eaLnBrk="1" hangingPunct="1"/>
            <a:r>
              <a:rPr lang="en-US" b="1" dirty="0" smtClean="0"/>
              <a:t>Macro Level Analysis: Setting Strategy</a:t>
            </a:r>
          </a:p>
          <a:p>
            <a:pPr lvl="1" eaLnBrk="1" hangingPunct="1"/>
            <a:r>
              <a:rPr lang="en-US" dirty="0" smtClean="0"/>
              <a:t>Analytic approaches and statistical tools that focus on </a:t>
            </a:r>
            <a:r>
              <a:rPr lang="en-US" b="1" i="1" dirty="0" smtClean="0">
                <a:solidFill>
                  <a:srgbClr val="FF0000"/>
                </a:solidFill>
              </a:rPr>
              <a:t>differences or variability between or among </a:t>
            </a:r>
            <a:r>
              <a:rPr lang="en-US" b="1" i="1" u="sng" dirty="0" smtClean="0">
                <a:solidFill>
                  <a:srgbClr val="FF0000"/>
                </a:solidFill>
              </a:rPr>
              <a:t>multiple</a:t>
            </a:r>
            <a:r>
              <a:rPr lang="en-US" b="1" i="1" dirty="0" smtClean="0">
                <a:solidFill>
                  <a:srgbClr val="FF0000"/>
                </a:solidFill>
              </a:rPr>
              <a:t> products</a:t>
            </a:r>
            <a:endParaRPr lang="en-US" b="1" dirty="0" smtClean="0"/>
          </a:p>
          <a:p>
            <a:pPr lvl="1" eaLnBrk="1" hangingPunct="1"/>
            <a:r>
              <a:rPr lang="en-GB" dirty="0" smtClean="0"/>
              <a:t>Factor Analysis ( as drivers within a project)</a:t>
            </a:r>
          </a:p>
          <a:p>
            <a:pPr lvl="1" eaLnBrk="1" hangingPunct="1"/>
            <a:r>
              <a:rPr lang="en-GB" dirty="0" smtClean="0"/>
              <a:t>Bi – Plots </a:t>
            </a:r>
          </a:p>
          <a:p>
            <a:pPr lvl="1" eaLnBrk="1" hangingPunct="1"/>
            <a:r>
              <a:rPr lang="en-GB" dirty="0" smtClean="0"/>
              <a:t>Difference Driver Analysis </a:t>
            </a:r>
            <a:endParaRPr lang="en-US" dirty="0" smtClean="0"/>
          </a:p>
          <a:p>
            <a:pPr lvl="1" eaLnBrk="1" hangingPunct="1"/>
            <a:endParaRPr lang="en-US" dirty="0" smtClean="0"/>
          </a:p>
          <a:p>
            <a:pPr eaLnBrk="1" hangingPunct="1"/>
            <a:endParaRPr lang="en-US" b="1" dirty="0" smtClean="0"/>
          </a:p>
          <a:p>
            <a:pPr eaLnBrk="1" hangingPunct="1"/>
            <a:r>
              <a:rPr lang="en-US" b="1" dirty="0" smtClean="0"/>
              <a:t>Micro Level Analysis: Tactical Guidance</a:t>
            </a:r>
          </a:p>
          <a:p>
            <a:pPr lvl="1" eaLnBrk="1" hangingPunct="1"/>
            <a:r>
              <a:rPr lang="en-US" dirty="0" smtClean="0"/>
              <a:t>Analytic approaches and statistical tools that focus on data for </a:t>
            </a:r>
            <a:r>
              <a:rPr lang="en-US" b="1" i="1" u="sng" dirty="0" smtClean="0">
                <a:solidFill>
                  <a:srgbClr val="FF0000"/>
                </a:solidFill>
              </a:rPr>
              <a:t>one</a:t>
            </a:r>
            <a:r>
              <a:rPr lang="en-US" b="1" i="1" dirty="0" smtClean="0">
                <a:solidFill>
                  <a:srgbClr val="FF0000"/>
                </a:solidFill>
              </a:rPr>
              <a:t> specific product</a:t>
            </a:r>
          </a:p>
          <a:p>
            <a:pPr lvl="1" eaLnBrk="1" hangingPunct="1"/>
            <a:r>
              <a:rPr lang="en-GB" dirty="0" smtClean="0">
                <a:solidFill>
                  <a:srgbClr val="1F497D"/>
                </a:solidFill>
              </a:rPr>
              <a:t>Relative Weight Analysis </a:t>
            </a:r>
          </a:p>
          <a:p>
            <a:pPr lvl="1" eaLnBrk="1" hangingPunct="1"/>
            <a:r>
              <a:rPr lang="en-GB" dirty="0" smtClean="0">
                <a:solidFill>
                  <a:srgbClr val="1F497D"/>
                </a:solidFill>
              </a:rPr>
              <a:t>Penalty Analysis </a:t>
            </a:r>
            <a:endParaRPr lang="en-US" dirty="0" smtClean="0">
              <a:solidFill>
                <a:srgbClr val="1F497D"/>
              </a:solidFill>
            </a:endParaRPr>
          </a:p>
          <a:p>
            <a:pPr lvl="1" eaLnBrk="1" hangingPunct="1"/>
            <a:endParaRPr lang="en-US" b="1" dirty="0" smtClean="0"/>
          </a:p>
          <a:p>
            <a:pPr lvl="1" eaLnBrk="1" hangingPunct="1"/>
            <a:endParaRPr lang="en-US" i="1" dirty="0" smtClean="0"/>
          </a:p>
          <a:p>
            <a:pPr lvl="1" eaLnBrk="1" hangingPunct="1"/>
            <a:endParaRPr lang="en-US" dirty="0" smtClean="0"/>
          </a:p>
          <a:p>
            <a:pPr lvl="2" eaLnBrk="1" hangingPunct="1"/>
            <a:endParaRPr lang="en-US" dirty="0" smtClean="0"/>
          </a:p>
          <a:p>
            <a:pPr lvl="1" eaLnBrk="1" hangingPunct="1"/>
            <a:endParaRPr lang="en-US" dirty="0" smtClean="0"/>
          </a:p>
          <a:p>
            <a:pPr lvl="1" eaLnBrk="1" hangingPunct="1"/>
            <a:endParaRPr lang="en-US" dirty="0" smtClean="0"/>
          </a:p>
        </p:txBody>
      </p:sp>
      <p:pic>
        <p:nvPicPr>
          <p:cNvPr id="4" name="Picture 3"/>
          <p:cNvPicPr>
            <a:picLocks noChangeAspect="1"/>
          </p:cNvPicPr>
          <p:nvPr/>
        </p:nvPicPr>
        <p:blipFill>
          <a:blip r:embed="rId2" cstate="print">
            <a:extLst/>
          </a:blip>
          <a:stretch>
            <a:fillRect/>
          </a:stretch>
        </p:blipFill>
        <p:spPr>
          <a:xfrm>
            <a:off x="6681435" y="1411096"/>
            <a:ext cx="1206971" cy="1642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5" name="Picture 4"/>
          <p:cNvPicPr>
            <a:picLocks noChangeAspect="1"/>
          </p:cNvPicPr>
          <p:nvPr/>
        </p:nvPicPr>
        <p:blipFill>
          <a:blip r:embed="rId3" cstate="print">
            <a:extLst/>
          </a:blip>
          <a:srcRect/>
          <a:stretch>
            <a:fillRect/>
          </a:stretch>
        </p:blipFill>
        <p:spPr bwMode="auto">
          <a:xfrm>
            <a:off x="6572250" y="4216400"/>
            <a:ext cx="1431925" cy="1458913"/>
          </a:xfrm>
          <a:prstGeom prst="rect">
            <a:avLst/>
          </a:prstGeom>
          <a:ln>
            <a:noFill/>
          </a:ln>
          <a:effectLst>
            <a:softEdge rad="112500"/>
          </a:effectLst>
          <a:extLst/>
        </p:spPr>
      </p:pic>
      <p:sp>
        <p:nvSpPr>
          <p:cNvPr id="9" name="Title 8"/>
          <p:cNvSpPr>
            <a:spLocks noGrp="1"/>
          </p:cNvSpPr>
          <p:nvPr>
            <p:ph type="title"/>
          </p:nvPr>
        </p:nvSpPr>
        <p:spPr>
          <a:xfrm>
            <a:off x="838800" y="257299"/>
            <a:ext cx="8162325" cy="276999"/>
          </a:xfrm>
        </p:spPr>
        <p:txBody>
          <a:bodyPr/>
          <a:lstStyle/>
          <a:p>
            <a:pPr lvl="0"/>
            <a:r>
              <a:rPr lang="en-GB" dirty="0" smtClean="0"/>
              <a:t>Unilever’s Mandate on Drivers Analysis </a:t>
            </a:r>
            <a:endParaRPr lang="en-US" dirty="0"/>
          </a:p>
        </p:txBody>
      </p:sp>
      <p:sp>
        <p:nvSpPr>
          <p:cNvPr id="12" name="Slide Number Placeholder 11"/>
          <p:cNvSpPr>
            <a:spLocks noGrp="1"/>
          </p:cNvSpPr>
          <p:nvPr>
            <p:ph type="sldNum" sz="quarter" idx="12"/>
          </p:nvPr>
        </p:nvSpPr>
        <p:spPr/>
        <p:txBody>
          <a:bodyPr/>
          <a:lstStyle/>
          <a:p>
            <a:fld id="{99DB18A3-D21F-4BB0-9E84-DFB029941648}" type="slidenum">
              <a:rPr lang="de-DE" smtClean="0"/>
              <a:pPr/>
              <a:t>21</a:t>
            </a:fld>
            <a:endParaRPr lang="de-DE"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89" name="Subtitle 1"/>
          <p:cNvSpPr>
            <a:spLocks noGrp="1"/>
          </p:cNvSpPr>
          <p:nvPr>
            <p:ph type="subTitle" idx="1"/>
          </p:nvPr>
        </p:nvSpPr>
        <p:spPr bwMode="auto">
          <a:xfrm>
            <a:off x="4579938" y="4679950"/>
            <a:ext cx="4430712" cy="2195473"/>
          </a:xfrm>
          <a:noFill/>
          <a:ln>
            <a:miter lim="800000"/>
            <a:headEnd/>
            <a:tailEnd/>
          </a:ln>
        </p:spPr>
        <p:txBody>
          <a:bodyPr vert="horz" numCol="1" anchor="t" anchorCtr="0" compatLnSpc="1">
            <a:prstTxWarp prst="textNoShape">
              <a:avLst/>
            </a:prstTxWarp>
          </a:bodyPr>
          <a:lstStyle/>
          <a:p>
            <a:pPr eaLnBrk="1" hangingPunct="1"/>
            <a:r>
              <a:rPr lang="en-US" dirty="0" smtClean="0"/>
              <a:t>Macro Level Analysis (Category product drivers only)</a:t>
            </a:r>
          </a:p>
          <a:p>
            <a:pPr eaLnBrk="1" hangingPunct="1"/>
            <a:endParaRPr lang="en-US" dirty="0" smtClean="0"/>
          </a:p>
          <a:p>
            <a:pPr eaLnBrk="1" hangingPunct="1"/>
            <a:endParaRPr lang="en-US" dirty="0" smtClean="0"/>
          </a:p>
        </p:txBody>
      </p:sp>
      <p:sp>
        <p:nvSpPr>
          <p:cNvPr id="1189890" name="Rectangle 2"/>
          <p:cNvSpPr>
            <a:spLocks noGrp="1" noChangeArrowheads="1"/>
          </p:cNvSpPr>
          <p:nvPr>
            <p:ph type="ctrTitle"/>
          </p:nvPr>
        </p:nvSpPr>
        <p:spPr bwMode="auto">
          <a:xfrm>
            <a:off x="246063" y="2631097"/>
            <a:ext cx="4094162" cy="1495794"/>
          </a:xfrm>
          <a:noFill/>
          <a:ln>
            <a:miter lim="800000"/>
            <a:headEnd/>
            <a:tailEnd/>
          </a:ln>
        </p:spPr>
        <p:txBody>
          <a:bodyPr vert="horz" numCol="1" compatLnSpc="1">
            <a:prstTxWarp prst="textNoShape">
              <a:avLst/>
            </a:prstTxWarp>
          </a:bodyPr>
          <a:lstStyle/>
          <a:p>
            <a:pPr eaLnBrk="1" hangingPunct="1"/>
            <a:r>
              <a:rPr lang="en-US" dirty="0" smtClean="0"/>
              <a:t>Factor Analysis followed by Regression </a:t>
            </a:r>
          </a:p>
        </p:txBody>
      </p:sp>
      <p:pic>
        <p:nvPicPr>
          <p:cNvPr id="5" name="Picture 4"/>
          <p:cNvPicPr>
            <a:picLocks noChangeAspect="1"/>
          </p:cNvPicPr>
          <p:nvPr/>
        </p:nvPicPr>
        <p:blipFill>
          <a:blip r:embed="rId3" cstate="print">
            <a:extLst/>
          </a:blip>
          <a:stretch>
            <a:fillRect/>
          </a:stretch>
        </p:blipFill>
        <p:spPr>
          <a:xfrm>
            <a:off x="8005268" y="2025245"/>
            <a:ext cx="908461" cy="1236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lide Number Placeholder 6"/>
          <p:cNvSpPr>
            <a:spLocks noGrp="1"/>
          </p:cNvSpPr>
          <p:nvPr>
            <p:ph type="sldNum" sz="quarter" idx="12"/>
          </p:nvPr>
        </p:nvSpPr>
        <p:spPr/>
        <p:txBody>
          <a:bodyPr/>
          <a:lstStyle/>
          <a:p>
            <a:fld id="{99DB18A3-D21F-4BB0-9E84-DFB029941648}" type="slidenum">
              <a:rPr lang="de-DE" smtClean="0"/>
              <a:pPr/>
              <a:t>22</a:t>
            </a:fld>
            <a:endParaRPr lang="de-DE" dirty="0"/>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el 1"/>
          <p:cNvSpPr>
            <a:spLocks noGrp="1"/>
          </p:cNvSpPr>
          <p:nvPr>
            <p:ph type="title"/>
          </p:nvPr>
        </p:nvSpPr>
        <p:spPr/>
        <p:txBody>
          <a:bodyPr/>
          <a:lstStyle/>
          <a:p>
            <a:r>
              <a:rPr lang="en-US" dirty="0" smtClean="0"/>
              <a:t>Factor/Regression analysis – Factor analysis</a:t>
            </a:r>
            <a:endParaRPr lang="en-US" dirty="0"/>
          </a:p>
        </p:txBody>
      </p:sp>
      <p:sp>
        <p:nvSpPr>
          <p:cNvPr id="4" name="Content Placeholder 3"/>
          <p:cNvSpPr>
            <a:spLocks noGrp="1"/>
          </p:cNvSpPr>
          <p:nvPr>
            <p:ph idx="1"/>
          </p:nvPr>
        </p:nvSpPr>
        <p:spPr/>
        <p:txBody>
          <a:bodyPr/>
          <a:lstStyle/>
          <a:p>
            <a:r>
              <a:rPr lang="en-US" b="1" dirty="0" smtClean="0"/>
              <a:t>Factor analysis first identifies groupings of attributes based on patterns of answering.  Factors provide a more reliable base upon which to assess consistency across studies.</a:t>
            </a:r>
          </a:p>
        </p:txBody>
      </p:sp>
      <p:grpSp>
        <p:nvGrpSpPr>
          <p:cNvPr id="2" name="Group 18"/>
          <p:cNvGrpSpPr>
            <a:grpSpLocks noChangeAspect="1"/>
          </p:cNvGrpSpPr>
          <p:nvPr/>
        </p:nvGrpSpPr>
        <p:grpSpPr bwMode="auto">
          <a:xfrm>
            <a:off x="151200" y="151200"/>
            <a:ext cx="522287" cy="468312"/>
            <a:chOff x="1352" y="681"/>
            <a:chExt cx="3519" cy="3153"/>
          </a:xfrm>
        </p:grpSpPr>
        <p:sp>
          <p:nvSpPr>
            <p:cNvPr id="17"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18"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19"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0"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1"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2"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3"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4"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5"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6"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7"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8"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9"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30"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31"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grpSp>
      <p:sp>
        <p:nvSpPr>
          <p:cNvPr id="33" name="Slide Number Placeholder 3"/>
          <p:cNvSpPr txBox="1">
            <a:spLocks/>
          </p:cNvSpPr>
          <p:nvPr/>
        </p:nvSpPr>
        <p:spPr>
          <a:xfrm>
            <a:off x="8822744" y="6566400"/>
            <a:ext cx="157094" cy="184666"/>
          </a:xfrm>
          <a:prstGeom prst="rect">
            <a:avLst/>
          </a:prstGeom>
          <a:ln>
            <a:noFill/>
          </a:ln>
        </p:spPr>
        <p:txBody>
          <a:bodyPr wrap="none" lIns="0" tIns="0" rIns="0" bIns="0" anchor="b" anchorCtr="0">
            <a:spAutoFit/>
          </a:bodyPr>
          <a:lstStyle/>
          <a:p>
            <a:pPr algn="r" fontAlgn="auto">
              <a:spcBef>
                <a:spcPts val="0"/>
              </a:spcBef>
              <a:spcAft>
                <a:spcPts val="0"/>
              </a:spcAft>
              <a:defRPr/>
            </a:pPr>
            <a:fld id="{99DB18A3-D21F-4BB0-9E84-DFB029941648}" type="slidenum">
              <a:rPr lang="de-DE" sz="1200" b="1" smtClean="0">
                <a:solidFill>
                  <a:srgbClr val="58595B"/>
                </a:solidFill>
                <a:latin typeface="Arial" charset="0"/>
                <a:ea typeface="ＭＳ Ｐゴシック"/>
              </a:rPr>
              <a:pPr algn="r" fontAlgn="auto">
                <a:spcBef>
                  <a:spcPts val="0"/>
                </a:spcBef>
                <a:spcAft>
                  <a:spcPts val="0"/>
                </a:spcAft>
                <a:defRPr/>
              </a:pPr>
              <a:t>23</a:t>
            </a:fld>
            <a:endParaRPr lang="de-DE" sz="1200" b="1" dirty="0">
              <a:solidFill>
                <a:srgbClr val="58595B"/>
              </a:solidFill>
              <a:latin typeface="Arial" charset="0"/>
              <a:ea typeface="ＭＳ Ｐゴシック"/>
            </a:endParaRPr>
          </a:p>
        </p:txBody>
      </p:sp>
      <p:graphicFrame>
        <p:nvGraphicFramePr>
          <p:cNvPr id="34" name="Table 33"/>
          <p:cNvGraphicFramePr>
            <a:graphicFrameLocks noGrp="1"/>
          </p:cNvGraphicFramePr>
          <p:nvPr>
            <p:extLst>
              <p:ext uri="{D42A27DB-BD31-4B8C-83A1-F6EECF244321}">
                <p14:modId xmlns:p14="http://schemas.microsoft.com/office/powerpoint/2010/main" val="44733615"/>
              </p:ext>
            </p:extLst>
          </p:nvPr>
        </p:nvGraphicFramePr>
        <p:xfrm>
          <a:off x="787408" y="2617280"/>
          <a:ext cx="5159374" cy="3108960"/>
        </p:xfrm>
        <a:graphic>
          <a:graphicData uri="http://schemas.openxmlformats.org/drawingml/2006/table">
            <a:tbl>
              <a:tblPr/>
              <a:tblGrid>
                <a:gridCol w="3368674"/>
                <a:gridCol w="927100"/>
                <a:gridCol w="863600"/>
              </a:tblGrid>
              <a:tr h="70157">
                <a:tc gridSpan="3">
                  <a:txBody>
                    <a:bodyPr/>
                    <a:lstStyle/>
                    <a:p>
                      <a:pPr algn="ctr" fontAlgn="b"/>
                      <a:r>
                        <a:rPr lang="en-GB" sz="1200" b="1" i="0" u="none" strike="noStrike" dirty="0">
                          <a:solidFill>
                            <a:schemeClr val="bg1"/>
                          </a:solidFill>
                          <a:latin typeface="+mn-lt"/>
                        </a:rPr>
                        <a:t> Factor 1 </a:t>
                      </a:r>
                      <a:r>
                        <a:rPr lang="en-GB" sz="1200" b="1" i="0" u="none" strike="noStrike" dirty="0" smtClean="0">
                          <a:solidFill>
                            <a:schemeClr val="bg1"/>
                          </a:solidFill>
                          <a:latin typeface="+mn-lt"/>
                        </a:rPr>
                        <a:t>– Cleaning results</a:t>
                      </a:r>
                      <a:endParaRPr lang="en-GB" sz="1200" b="1" i="0" u="none" strike="noStrike" dirty="0">
                        <a:solidFill>
                          <a:schemeClr val="bg1"/>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hMerge="1">
                  <a:txBody>
                    <a:bodyPr/>
                    <a:lstStyle/>
                    <a:p>
                      <a:endParaRPr lang="en-GB"/>
                    </a:p>
                  </a:txBody>
                  <a:tcPr/>
                </a:tc>
                <a:tc hMerge="1">
                  <a:txBody>
                    <a:bodyPr/>
                    <a:lstStyle/>
                    <a:p>
                      <a:endParaRPr lang="en-GB"/>
                    </a:p>
                  </a:txBody>
                  <a:tcPr/>
                </a:tc>
              </a:tr>
              <a:tr h="70157">
                <a:tc>
                  <a:txBody>
                    <a:bodyPr/>
                    <a:lstStyle/>
                    <a:p>
                      <a:pPr algn="l" fontAlgn="b"/>
                      <a:r>
                        <a:rPr lang="en-GB" sz="1200" b="1" i="0" u="none" strike="noStrike" dirty="0">
                          <a:solidFill>
                            <a:schemeClr val="bg1"/>
                          </a:solidFill>
                          <a:latin typeface="+mn-lt"/>
                        </a:rPr>
                        <a:t>Attribute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1" i="0" u="none" strike="noStrike" dirty="0">
                          <a:solidFill>
                            <a:schemeClr val="bg1"/>
                          </a:solidFill>
                          <a:latin typeface="+mn-lt"/>
                        </a:rPr>
                        <a:t>Factor Loading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1" i="0" u="none" strike="noStrike" dirty="0">
                          <a:solidFill>
                            <a:schemeClr val="bg1"/>
                          </a:solidFill>
                          <a:latin typeface="+mn-lt"/>
                        </a:rPr>
                        <a:t>Percentage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Removes stains in the first wash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Cleans clothes thoroughly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Removes stubborn stains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Cleans well even at low temperatures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Cleans well even on shorter washing cycles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Keeps whites really white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Keeps coloured clothes looking bright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0.66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0" i="0" u="none" strike="noStrike" dirty="0">
                          <a:solidFill>
                            <a:schemeClr val="bg1"/>
                          </a:solidFill>
                          <a:latin typeface="+mn-lt"/>
                        </a:rPr>
                        <a:t>Keeps clothes looking new for longer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0.46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endParaRPr lang="en-GB" sz="1200" b="0" i="0" u="none" strike="noStrike" dirty="0">
                        <a:solidFill>
                          <a:schemeClr val="tx2"/>
                        </a:solidFill>
                        <a:latin typeface="+mn-lt"/>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tx2"/>
                        </a:solidFill>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tx2"/>
                        </a:solidFill>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70157">
                <a:tc gridSpan="3">
                  <a:txBody>
                    <a:bodyPr/>
                    <a:lstStyle/>
                    <a:p>
                      <a:pPr algn="ctr" fontAlgn="b"/>
                      <a:r>
                        <a:rPr lang="en-GB" sz="1200" b="1" i="0" u="none" strike="noStrike" dirty="0">
                          <a:solidFill>
                            <a:schemeClr val="tx2"/>
                          </a:solidFill>
                          <a:latin typeface="+mn-lt"/>
                        </a:rPr>
                        <a:t>Factor 2 </a:t>
                      </a:r>
                      <a:r>
                        <a:rPr lang="en-GB" sz="1200" b="1" i="0" u="none" strike="noStrike" dirty="0" smtClean="0">
                          <a:solidFill>
                            <a:schemeClr val="tx2"/>
                          </a:solidFill>
                          <a:latin typeface="+mn-lt"/>
                        </a:rPr>
                        <a:t>– Value / Convenience</a:t>
                      </a:r>
                      <a:endParaRPr lang="en-GB" sz="1200" b="1"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r>
              <a:tr h="70157">
                <a:tc>
                  <a:txBody>
                    <a:bodyPr/>
                    <a:lstStyle/>
                    <a:p>
                      <a:pPr algn="l" fontAlgn="b"/>
                      <a:r>
                        <a:rPr lang="en-GB" sz="1200" b="1" i="0" u="none" strike="noStrike" dirty="0">
                          <a:solidFill>
                            <a:schemeClr val="tx2"/>
                          </a:solidFill>
                          <a:latin typeface="+mn-lt"/>
                        </a:rPr>
                        <a:t>Attribute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1" i="0" u="none" strike="noStrike" dirty="0">
                          <a:solidFill>
                            <a:schemeClr val="tx2"/>
                          </a:solidFill>
                          <a:latin typeface="+mn-lt"/>
                        </a:rPr>
                        <a:t>Factor Loading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1" i="0" u="none" strike="noStrike" dirty="0">
                          <a:solidFill>
                            <a:schemeClr val="tx2"/>
                          </a:solidFill>
                          <a:latin typeface="+mn-lt"/>
                        </a:rPr>
                        <a:t>Percentage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r h="70157">
                <a:tc>
                  <a:txBody>
                    <a:bodyPr/>
                    <a:lstStyle/>
                    <a:p>
                      <a:pPr algn="l" fontAlgn="b"/>
                      <a:r>
                        <a:rPr lang="en-GB" sz="1200" b="0" i="0" u="none" strike="noStrike" dirty="0">
                          <a:solidFill>
                            <a:schemeClr val="tx2"/>
                          </a:solidFill>
                          <a:latin typeface="+mn-lt"/>
                        </a:rPr>
                        <a:t>Saves time and effort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r h="70157">
                <a:tc>
                  <a:txBody>
                    <a:bodyPr/>
                    <a:lstStyle/>
                    <a:p>
                      <a:pPr algn="l" fontAlgn="b"/>
                      <a:r>
                        <a:rPr lang="en-GB" sz="1200" b="0" i="0" u="none" strike="noStrike" dirty="0">
                          <a:solidFill>
                            <a:schemeClr val="tx2"/>
                          </a:solidFill>
                          <a:latin typeface="+mn-lt"/>
                        </a:rPr>
                        <a:t>Pack is not messy to use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26.8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r h="70157">
                <a:tc>
                  <a:txBody>
                    <a:bodyPr/>
                    <a:lstStyle/>
                    <a:p>
                      <a:pPr algn="l" fontAlgn="b"/>
                      <a:r>
                        <a:rPr lang="en-GB" sz="1200" b="0" i="0" u="none" strike="noStrike" dirty="0">
                          <a:solidFill>
                            <a:schemeClr val="tx2"/>
                          </a:solidFill>
                          <a:latin typeface="+mn-lt"/>
                        </a:rPr>
                        <a:t>Helps me do my bit for the environment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25.1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r h="70157">
                <a:tc>
                  <a:txBody>
                    <a:bodyPr/>
                    <a:lstStyle/>
                    <a:p>
                      <a:pPr algn="l" fontAlgn="b"/>
                      <a:r>
                        <a:rPr lang="en-GB" sz="1200" b="0" i="0" u="none" strike="noStrike" dirty="0">
                          <a:solidFill>
                            <a:schemeClr val="tx2"/>
                          </a:solidFill>
                          <a:latin typeface="+mn-lt"/>
                        </a:rPr>
                        <a:t>Is economical in use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0.58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20.5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bl>
          </a:graphicData>
        </a:graphic>
      </p:graphicFrame>
      <p:sp>
        <p:nvSpPr>
          <p:cNvPr id="36" name="Rectangle 35"/>
          <p:cNvSpPr/>
          <p:nvPr/>
        </p:nvSpPr>
        <p:spPr>
          <a:xfrm>
            <a:off x="6156334" y="2960717"/>
            <a:ext cx="2654300" cy="938719"/>
          </a:xfrm>
          <a:prstGeom prst="rect">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1100" b="1" dirty="0" smtClean="0">
                <a:solidFill>
                  <a:srgbClr val="58595B"/>
                </a:solidFill>
              </a:rPr>
              <a:t>The Factor Loadings are the correlation coefficients between the attributes and the factor.  The higher the loading, the stronger the relationship between the individual attribute and the factor.</a:t>
            </a:r>
            <a:endParaRPr lang="en-GB" sz="1100" b="1" dirty="0">
              <a:solidFill>
                <a:srgbClr val="58595B"/>
              </a:solidFill>
            </a:endParaRPr>
          </a:p>
        </p:txBody>
      </p:sp>
      <p:cxnSp>
        <p:nvCxnSpPr>
          <p:cNvPr id="38" name="Straight Arrow Connector 37"/>
          <p:cNvCxnSpPr>
            <a:stCxn id="36" idx="1"/>
          </p:cNvCxnSpPr>
          <p:nvPr/>
        </p:nvCxnSpPr>
        <p:spPr>
          <a:xfrm flipH="1" flipV="1">
            <a:off x="4800610" y="3077652"/>
            <a:ext cx="1355724" cy="352425"/>
          </a:xfrm>
          <a:prstGeom prst="straightConnector1">
            <a:avLst/>
          </a:prstGeom>
          <a:ln w="57150">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156334" y="4969405"/>
            <a:ext cx="2654300" cy="769441"/>
          </a:xfrm>
          <a:prstGeom prst="rect">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1100" b="1" dirty="0" smtClean="0">
                <a:solidFill>
                  <a:srgbClr val="58595B"/>
                </a:solidFill>
              </a:rPr>
              <a:t>Attributes within a factor are more strongly related to one another than they are to other attributes.  Their common theme defines the overall factor.  </a:t>
            </a:r>
            <a:endParaRPr lang="en-GB" sz="1100" b="1" dirty="0">
              <a:solidFill>
                <a:srgbClr val="58595B"/>
              </a:solidFill>
            </a:endParaRPr>
          </a:p>
        </p:txBody>
      </p:sp>
      <p:sp>
        <p:nvSpPr>
          <p:cNvPr id="41" name="Right Brace 40"/>
          <p:cNvSpPr/>
          <p:nvPr/>
        </p:nvSpPr>
        <p:spPr>
          <a:xfrm>
            <a:off x="3524260" y="4954076"/>
            <a:ext cx="285750" cy="81915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400" dirty="0">
              <a:solidFill>
                <a:srgbClr val="1F497D"/>
              </a:solidFill>
            </a:endParaRPr>
          </a:p>
        </p:txBody>
      </p:sp>
      <p:cxnSp>
        <p:nvCxnSpPr>
          <p:cNvPr id="42" name="Straight Arrow Connector 41"/>
          <p:cNvCxnSpPr>
            <a:stCxn id="40" idx="1"/>
          </p:cNvCxnSpPr>
          <p:nvPr/>
        </p:nvCxnSpPr>
        <p:spPr>
          <a:xfrm flipH="1">
            <a:off x="3657610" y="5354126"/>
            <a:ext cx="2498724" cy="0"/>
          </a:xfrm>
          <a:prstGeom prst="straightConnector1">
            <a:avLst/>
          </a:prstGeom>
          <a:ln w="57150">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159872" y="4037239"/>
            <a:ext cx="2654300" cy="769441"/>
          </a:xfrm>
          <a:prstGeom prst="rect">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1100" dirty="0" smtClean="0">
                <a:solidFill>
                  <a:srgbClr val="58595B"/>
                </a:solidFill>
              </a:rPr>
              <a:t>Percentages of attributes should not be compared across factors as the strength of the relationship to the overall opinion is measured through the % size of the factor</a:t>
            </a:r>
            <a:endParaRPr lang="en-GB" sz="1100" b="1" dirty="0">
              <a:solidFill>
                <a:srgbClr val="58595B"/>
              </a:solidFill>
            </a:endParaRPr>
          </a:p>
        </p:txBody>
      </p:sp>
    </p:spTree>
    <p:extLst>
      <p:ext uri="{BB962C8B-B14F-4D97-AF65-F5344CB8AC3E}">
        <p14:creationId xmlns:p14="http://schemas.microsoft.com/office/powerpoint/2010/main" val="25461546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el 1"/>
          <p:cNvSpPr>
            <a:spLocks noGrp="1"/>
          </p:cNvSpPr>
          <p:nvPr>
            <p:ph type="title"/>
          </p:nvPr>
        </p:nvSpPr>
        <p:spPr/>
        <p:txBody>
          <a:bodyPr/>
          <a:lstStyle/>
          <a:p>
            <a:r>
              <a:rPr lang="en-US" dirty="0" smtClean="0"/>
              <a:t>Factor/Regression analysis – Regression analysis</a:t>
            </a:r>
            <a:endParaRPr lang="en-US" dirty="0"/>
          </a:p>
        </p:txBody>
      </p:sp>
      <p:sp>
        <p:nvSpPr>
          <p:cNvPr id="4" name="Content Placeholder 3"/>
          <p:cNvSpPr>
            <a:spLocks noGrp="1"/>
          </p:cNvSpPr>
          <p:nvPr>
            <p:ph idx="1"/>
          </p:nvPr>
        </p:nvSpPr>
        <p:spPr/>
        <p:txBody>
          <a:bodyPr/>
          <a:lstStyle/>
          <a:p>
            <a:r>
              <a:rPr lang="en-US" dirty="0" smtClean="0"/>
              <a:t>Regression analysis then used to determine the relative influence of each factor on overall opinion of product.</a:t>
            </a:r>
          </a:p>
        </p:txBody>
      </p:sp>
      <p:grpSp>
        <p:nvGrpSpPr>
          <p:cNvPr id="2" name="Group 18"/>
          <p:cNvGrpSpPr>
            <a:grpSpLocks noChangeAspect="1"/>
          </p:cNvGrpSpPr>
          <p:nvPr/>
        </p:nvGrpSpPr>
        <p:grpSpPr bwMode="auto">
          <a:xfrm>
            <a:off x="151200" y="151200"/>
            <a:ext cx="522287" cy="468312"/>
            <a:chOff x="1352" y="681"/>
            <a:chExt cx="3519" cy="3153"/>
          </a:xfrm>
        </p:grpSpPr>
        <p:sp>
          <p:nvSpPr>
            <p:cNvPr id="17"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18"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19"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0"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1"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2"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3"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4"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5"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6"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7"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8"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29"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30"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sp>
          <p:nvSpPr>
            <p:cNvPr id="31"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FFFFFF"/>
                </a:solidFill>
                <a:latin typeface="Arial" charset="0"/>
                <a:ea typeface="ＭＳ Ｐゴシック"/>
              </a:endParaRPr>
            </a:p>
          </p:txBody>
        </p:sp>
      </p:grpSp>
      <p:sp>
        <p:nvSpPr>
          <p:cNvPr id="33" name="Slide Number Placeholder 3"/>
          <p:cNvSpPr txBox="1">
            <a:spLocks/>
          </p:cNvSpPr>
          <p:nvPr/>
        </p:nvSpPr>
        <p:spPr>
          <a:xfrm>
            <a:off x="8822744" y="6566400"/>
            <a:ext cx="157094" cy="184666"/>
          </a:xfrm>
          <a:prstGeom prst="rect">
            <a:avLst/>
          </a:prstGeom>
          <a:ln>
            <a:noFill/>
          </a:ln>
        </p:spPr>
        <p:txBody>
          <a:bodyPr wrap="none" lIns="0" tIns="0" rIns="0" bIns="0" anchor="b" anchorCtr="0">
            <a:spAutoFit/>
          </a:bodyPr>
          <a:lstStyle/>
          <a:p>
            <a:pPr algn="r" fontAlgn="auto">
              <a:spcBef>
                <a:spcPts val="0"/>
              </a:spcBef>
              <a:spcAft>
                <a:spcPts val="0"/>
              </a:spcAft>
              <a:defRPr/>
            </a:pPr>
            <a:fld id="{99DB18A3-D21F-4BB0-9E84-DFB029941648}" type="slidenum">
              <a:rPr lang="de-DE" sz="1200" b="1" smtClean="0">
                <a:solidFill>
                  <a:srgbClr val="58595B"/>
                </a:solidFill>
                <a:latin typeface="Arial" charset="0"/>
                <a:ea typeface="ＭＳ Ｐゴシック"/>
              </a:rPr>
              <a:pPr algn="r" fontAlgn="auto">
                <a:spcBef>
                  <a:spcPts val="0"/>
                </a:spcBef>
                <a:spcAft>
                  <a:spcPts val="0"/>
                </a:spcAft>
                <a:defRPr/>
              </a:pPr>
              <a:t>24</a:t>
            </a:fld>
            <a:endParaRPr lang="de-DE" sz="1200" b="1" dirty="0">
              <a:solidFill>
                <a:srgbClr val="58595B"/>
              </a:solidFill>
              <a:latin typeface="Arial" charset="0"/>
              <a:ea typeface="ＭＳ Ｐゴシック"/>
            </a:endParaRPr>
          </a:p>
        </p:txBody>
      </p:sp>
      <p:graphicFrame>
        <p:nvGraphicFramePr>
          <p:cNvPr id="34" name="Table 33"/>
          <p:cNvGraphicFramePr>
            <a:graphicFrameLocks noGrp="1"/>
          </p:cNvGraphicFramePr>
          <p:nvPr/>
        </p:nvGraphicFramePr>
        <p:xfrm>
          <a:off x="558799" y="2168529"/>
          <a:ext cx="6464301" cy="3108960"/>
        </p:xfrm>
        <a:graphic>
          <a:graphicData uri="http://schemas.openxmlformats.org/drawingml/2006/table">
            <a:tbl>
              <a:tblPr/>
              <a:tblGrid>
                <a:gridCol w="3368674"/>
                <a:gridCol w="927100"/>
                <a:gridCol w="863600"/>
                <a:gridCol w="381000"/>
                <a:gridCol w="923927"/>
              </a:tblGrid>
              <a:tr h="70157">
                <a:tc gridSpan="3">
                  <a:txBody>
                    <a:bodyPr/>
                    <a:lstStyle/>
                    <a:p>
                      <a:pPr algn="ctr" fontAlgn="b"/>
                      <a:r>
                        <a:rPr lang="en-GB" sz="1200" b="1" i="0" u="none" strike="noStrike" dirty="0">
                          <a:solidFill>
                            <a:schemeClr val="bg1"/>
                          </a:solidFill>
                          <a:latin typeface="+mn-lt"/>
                        </a:rPr>
                        <a:t> Factor 1 </a:t>
                      </a:r>
                      <a:r>
                        <a:rPr lang="en-GB" sz="1200" b="1" i="0" u="none" strike="noStrike" dirty="0" smtClean="0">
                          <a:solidFill>
                            <a:schemeClr val="bg1"/>
                          </a:solidFill>
                          <a:latin typeface="+mn-lt"/>
                        </a:rPr>
                        <a:t>– Cleaning results</a:t>
                      </a:r>
                      <a:endParaRPr lang="en-GB" sz="1200" b="1" i="0" u="none" strike="noStrike" dirty="0">
                        <a:solidFill>
                          <a:schemeClr val="bg1"/>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hMerge="1">
                  <a:txBody>
                    <a:bodyPr/>
                    <a:lstStyle/>
                    <a:p>
                      <a:endParaRPr lang="en-GB"/>
                    </a:p>
                  </a:txBody>
                  <a:tcPr/>
                </a:tc>
                <a:tc hMerge="1">
                  <a:txBody>
                    <a:bodyPr/>
                    <a:lstStyle/>
                    <a:p>
                      <a:endParaRPr lang="en-GB"/>
                    </a:p>
                  </a:txBody>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tcPr>
                </a:tc>
                <a:tc>
                  <a:txBody>
                    <a:bodyPr/>
                    <a:lstStyle/>
                    <a:p>
                      <a:pPr algn="ctr" fontAlgn="b"/>
                      <a:r>
                        <a:rPr lang="en-GB" sz="1200" b="1" i="0" u="none" strike="noStrike" dirty="0">
                          <a:solidFill>
                            <a:schemeClr val="bg1"/>
                          </a:solidFill>
                          <a:latin typeface="+mn-lt"/>
                        </a:rPr>
                        <a:t>40%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r>
              <a:tr h="70157">
                <a:tc>
                  <a:txBody>
                    <a:bodyPr/>
                    <a:lstStyle/>
                    <a:p>
                      <a:pPr algn="l" fontAlgn="b"/>
                      <a:r>
                        <a:rPr lang="en-GB" sz="1200" b="1" i="0" u="none" strike="noStrike" dirty="0">
                          <a:solidFill>
                            <a:schemeClr val="bg1"/>
                          </a:solidFill>
                          <a:latin typeface="+mn-lt"/>
                        </a:rPr>
                        <a:t>Attribute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1" i="0" u="none" strike="noStrike" dirty="0">
                          <a:solidFill>
                            <a:schemeClr val="bg1"/>
                          </a:solidFill>
                          <a:latin typeface="+mn-lt"/>
                        </a:rPr>
                        <a:t>Factor Loading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1" i="0" u="none" strike="noStrike" dirty="0">
                          <a:solidFill>
                            <a:schemeClr val="bg1"/>
                          </a:solidFill>
                          <a:latin typeface="+mn-lt"/>
                        </a:rPr>
                        <a:t>Percentage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tcPr>
                </a:tc>
              </a:tr>
              <a:tr h="70157">
                <a:tc>
                  <a:txBody>
                    <a:bodyPr/>
                    <a:lstStyle/>
                    <a:p>
                      <a:pPr algn="l" fontAlgn="b"/>
                      <a:r>
                        <a:rPr lang="en-GB" sz="1200" b="0" i="0" u="none" strike="noStrike" dirty="0">
                          <a:solidFill>
                            <a:schemeClr val="bg1"/>
                          </a:solidFill>
                          <a:latin typeface="+mn-lt"/>
                        </a:rPr>
                        <a:t>Removes stains in the first wash</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14.5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Cleans clothes thoroughly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Removes stubborn stains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0.82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Cleans well even at low temperatures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13.2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Cleans well even on shorter washing cycles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Keeps whites really white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Keeps coloured clothes looking bright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0.66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11.1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bg1"/>
                          </a:solidFill>
                          <a:latin typeface="+mn-lt"/>
                        </a:rPr>
                        <a:t>Keeps clothes looking new for longer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0.46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ctr" fontAlgn="b"/>
                      <a:r>
                        <a:rPr lang="en-GB" sz="1200" b="0" i="0" u="none" strike="noStrike" dirty="0">
                          <a:solidFill>
                            <a:schemeClr val="bg1"/>
                          </a:solidFill>
                          <a:latin typeface="+mn-lt"/>
                        </a:rPr>
                        <a:t>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0000"/>
                        <a:lumOff val="40000"/>
                      </a:schemeClr>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endParaRPr lang="en-GB" sz="1200" b="0" i="0" u="none" strike="noStrike" dirty="0">
                        <a:solidFill>
                          <a:schemeClr val="tx2"/>
                        </a:solidFill>
                        <a:latin typeface="+mn-lt"/>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tx2"/>
                        </a:solidFill>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tx2"/>
                        </a:solidFill>
                      </a:endParaRP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GB" sz="1200" b="0" i="0" u="none" strike="noStrike" dirty="0">
                        <a:solidFill>
                          <a:schemeClr val="tx2"/>
                        </a:solidFill>
                        <a:latin typeface="+mn-lt"/>
                      </a:endParaRPr>
                    </a:p>
                  </a:txBody>
                  <a:tcPr marL="0" marR="0" marT="0" marB="0" anchor="ctr">
                    <a:lnL>
                      <a:noFill/>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w="12700" cap="flat" cmpd="sng" algn="ctr">
                      <a:solidFill>
                        <a:schemeClr val="bg1"/>
                      </a:solidFill>
                      <a:prstDash val="solid"/>
                      <a:round/>
                      <a:headEnd type="none" w="med" len="med"/>
                      <a:tailEnd type="none" w="med" len="med"/>
                    </a:lnB>
                  </a:tcPr>
                </a:tc>
              </a:tr>
              <a:tr h="70157">
                <a:tc gridSpan="3">
                  <a:txBody>
                    <a:bodyPr/>
                    <a:lstStyle/>
                    <a:p>
                      <a:pPr algn="ctr" fontAlgn="b"/>
                      <a:r>
                        <a:rPr lang="en-GB" sz="1200" b="1" i="0" u="none" strike="noStrike" dirty="0">
                          <a:solidFill>
                            <a:schemeClr val="tx2"/>
                          </a:solidFill>
                          <a:latin typeface="+mn-lt"/>
                        </a:rPr>
                        <a:t>Factor 2 </a:t>
                      </a:r>
                      <a:r>
                        <a:rPr lang="en-GB" sz="1200" b="1" i="0" u="none" strike="noStrike" dirty="0" smtClean="0">
                          <a:solidFill>
                            <a:schemeClr val="tx2"/>
                          </a:solidFill>
                          <a:latin typeface="+mn-lt"/>
                        </a:rPr>
                        <a:t>– Value / Convenience</a:t>
                      </a:r>
                      <a:endParaRPr lang="en-GB" sz="1200" b="1"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tcPr>
                </a:tc>
                <a:tc>
                  <a:txBody>
                    <a:bodyPr/>
                    <a:lstStyle/>
                    <a:p>
                      <a:pPr algn="ctr" fontAlgn="b"/>
                      <a:r>
                        <a:rPr lang="en-GB" sz="1200" b="1" i="0" u="none" strike="noStrike" dirty="0">
                          <a:solidFill>
                            <a:schemeClr val="tx2"/>
                          </a:solidFill>
                          <a:latin typeface="+mn-lt"/>
                        </a:rPr>
                        <a:t>16%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r>
              <a:tr h="70157">
                <a:tc>
                  <a:txBody>
                    <a:bodyPr/>
                    <a:lstStyle/>
                    <a:p>
                      <a:pPr algn="l" fontAlgn="b"/>
                      <a:r>
                        <a:rPr lang="en-GB" sz="1200" b="1" i="0" u="none" strike="noStrike" dirty="0">
                          <a:solidFill>
                            <a:schemeClr val="tx2"/>
                          </a:solidFill>
                          <a:latin typeface="+mn-lt"/>
                        </a:rPr>
                        <a:t>Attribute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1" i="0" u="none" strike="noStrike" dirty="0">
                          <a:solidFill>
                            <a:schemeClr val="tx2"/>
                          </a:solidFill>
                          <a:latin typeface="+mn-lt"/>
                        </a:rPr>
                        <a:t>Factor Loading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1" i="0" u="none" strike="noStrike" dirty="0">
                          <a:solidFill>
                            <a:schemeClr val="tx2"/>
                          </a:solidFill>
                          <a:latin typeface="+mn-lt"/>
                        </a:rPr>
                        <a:t>Percentage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tcPr>
                </a:tc>
              </a:tr>
              <a:tr h="70157">
                <a:tc>
                  <a:txBody>
                    <a:bodyPr/>
                    <a:lstStyle/>
                    <a:p>
                      <a:pPr algn="l" fontAlgn="b"/>
                      <a:r>
                        <a:rPr lang="en-GB" sz="1200" b="0" i="0" u="none" strike="noStrike" dirty="0">
                          <a:solidFill>
                            <a:schemeClr val="tx2"/>
                          </a:solidFill>
                          <a:latin typeface="+mn-lt"/>
                        </a:rPr>
                        <a:t>Saves time and effort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tx2"/>
                          </a:solidFill>
                          <a:latin typeface="+mn-lt"/>
                        </a:rPr>
                        <a:t>Pack is not messy to use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26.8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tx2"/>
                          </a:solidFill>
                          <a:latin typeface="+mn-lt"/>
                        </a:rPr>
                        <a:t>Helps me do my bit for the environment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0.71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25.1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r h="70157">
                <a:tc>
                  <a:txBody>
                    <a:bodyPr/>
                    <a:lstStyle/>
                    <a:p>
                      <a:pPr algn="l" fontAlgn="b"/>
                      <a:r>
                        <a:rPr lang="en-GB" sz="1200" b="0" i="0" u="none" strike="noStrike" dirty="0">
                          <a:solidFill>
                            <a:schemeClr val="tx2"/>
                          </a:solidFill>
                          <a:latin typeface="+mn-lt"/>
                        </a:rPr>
                        <a:t>Is economical in use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0.58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fontAlgn="b"/>
                      <a:r>
                        <a:rPr lang="en-GB" sz="1200" b="0" i="0" u="none" strike="noStrike" dirty="0">
                          <a:solidFill>
                            <a:schemeClr val="tx2"/>
                          </a:solidFill>
                          <a:latin typeface="+mn-lt"/>
                        </a:rPr>
                        <a:t>20.5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fontAlgn="b"/>
                      <a:endParaRPr lang="en-GB" sz="1200" b="0" i="0" u="none" strike="noStrike" dirty="0">
                        <a:solidFill>
                          <a:schemeClr val="tx2"/>
                        </a:solidFill>
                        <a:latin typeface="+mn-lt"/>
                      </a:endParaRPr>
                    </a:p>
                  </a:txBody>
                  <a:tcPr marL="0" marR="0" marT="0" marB="0" anchor="ctr">
                    <a:lnL w="12700" cap="flat" cmpd="sng" algn="ctr">
                      <a:solidFill>
                        <a:schemeClr val="bg1"/>
                      </a:solidFill>
                      <a:prstDash val="solid"/>
                      <a:round/>
                      <a:headEnd type="none" w="med" len="med"/>
                      <a:tailEnd type="none" w="med" len="med"/>
                    </a:lnL>
                    <a:lnR>
                      <a:noFill/>
                    </a:lnR>
                    <a:lnT>
                      <a:noFill/>
                    </a:lnT>
                    <a:lnB>
                      <a:noFill/>
                    </a:lnB>
                  </a:tcPr>
                </a:tc>
                <a:tc>
                  <a:txBody>
                    <a:bodyPr/>
                    <a:lstStyle/>
                    <a:p>
                      <a:pPr algn="ctr" fontAlgn="b"/>
                      <a:endParaRPr lang="en-GB" sz="1200" b="1" i="0" u="none" strike="noStrike" dirty="0">
                        <a:solidFill>
                          <a:schemeClr val="tx2"/>
                        </a:solidFill>
                        <a:latin typeface="+mn-lt"/>
                      </a:endParaRPr>
                    </a:p>
                  </a:txBody>
                  <a:tcPr marL="0" marR="0" marT="0" marB="0" anchor="ctr">
                    <a:lnL>
                      <a:noFill/>
                    </a:lnL>
                    <a:lnR>
                      <a:noFill/>
                    </a:lnR>
                    <a:lnT>
                      <a:noFill/>
                    </a:lnT>
                    <a:lnB>
                      <a:noFill/>
                    </a:lnB>
                  </a:tcPr>
                </a:tc>
              </a:tr>
            </a:tbl>
          </a:graphicData>
        </a:graphic>
      </p:graphicFrame>
      <p:sp>
        <p:nvSpPr>
          <p:cNvPr id="37" name="Rectangle 36"/>
          <p:cNvSpPr/>
          <p:nvPr/>
        </p:nvSpPr>
        <p:spPr>
          <a:xfrm>
            <a:off x="6127750" y="4606379"/>
            <a:ext cx="2654300" cy="769441"/>
          </a:xfrm>
          <a:prstGeom prst="rect">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1100" b="1" dirty="0" smtClean="0">
                <a:solidFill>
                  <a:srgbClr val="58595B"/>
                </a:solidFill>
              </a:rPr>
              <a:t>The % shown for each factor is the relative contribution of that factor to overall opinion.  The higher the %, the stronger the relationship with overall opinion.</a:t>
            </a:r>
            <a:endParaRPr lang="en-GB" sz="1100" b="1" dirty="0">
              <a:solidFill>
                <a:srgbClr val="58595B"/>
              </a:solidFill>
            </a:endParaRPr>
          </a:p>
        </p:txBody>
      </p:sp>
      <p:cxnSp>
        <p:nvCxnSpPr>
          <p:cNvPr id="38" name="Straight Arrow Connector 37"/>
          <p:cNvCxnSpPr>
            <a:stCxn id="37" idx="0"/>
          </p:cNvCxnSpPr>
          <p:nvPr/>
        </p:nvCxnSpPr>
        <p:spPr>
          <a:xfrm flipH="1" flipV="1">
            <a:off x="6842126" y="4257676"/>
            <a:ext cx="612774" cy="348703"/>
          </a:xfrm>
          <a:prstGeom prst="straightConnector1">
            <a:avLst/>
          </a:prstGeom>
          <a:ln w="57150">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1" name="Content Placeholder 33"/>
          <p:cNvGraphicFramePr>
            <a:graphicFrameLocks/>
          </p:cNvGraphicFramePr>
          <p:nvPr/>
        </p:nvGraphicFramePr>
        <p:xfrm>
          <a:off x="7416801" y="2145404"/>
          <a:ext cx="1339847" cy="1145484"/>
        </p:xfrm>
        <a:graphic>
          <a:graphicData uri="http://schemas.openxmlformats.org/drawingml/2006/table">
            <a:tbl>
              <a:tblPr firstRow="1" bandRow="1">
                <a:tableStyleId>{073A0DAA-6AF3-43AB-8588-CEC1D06C72B9}</a:tableStyleId>
              </a:tblPr>
              <a:tblGrid>
                <a:gridCol w="1339847"/>
              </a:tblGrid>
              <a:tr h="290452">
                <a:tc>
                  <a:txBody>
                    <a:bodyPr/>
                    <a:lstStyle/>
                    <a:p>
                      <a:pPr algn="ctr"/>
                      <a:r>
                        <a:rPr lang="en-GB" sz="2000" dirty="0" smtClean="0"/>
                        <a:t>Overall</a:t>
                      </a:r>
                    </a:p>
                    <a:p>
                      <a:pPr algn="ctr"/>
                      <a:r>
                        <a:rPr lang="en-GB" sz="2000" dirty="0" smtClean="0"/>
                        <a:t>opinion</a:t>
                      </a:r>
                      <a:endParaRPr lang="en-GB" sz="2000" dirty="0"/>
                    </a:p>
                  </a:txBody>
                  <a:tcPr>
                    <a:solidFill>
                      <a:schemeClr val="tx2"/>
                    </a:solidFill>
                  </a:tcPr>
                </a:tc>
              </a:tr>
              <a:tr h="444444">
                <a:tc>
                  <a:txBody>
                    <a:bodyPr/>
                    <a:lstStyle/>
                    <a:p>
                      <a:pPr algn="ctr"/>
                      <a:r>
                        <a:rPr lang="en-GB" sz="2000" b="1" dirty="0" smtClean="0">
                          <a:solidFill>
                            <a:schemeClr val="tx2"/>
                          </a:solidFill>
                        </a:rPr>
                        <a:t>r</a:t>
                      </a:r>
                      <a:r>
                        <a:rPr lang="en-GB" sz="2000" b="1" baseline="30000" dirty="0" smtClean="0">
                          <a:solidFill>
                            <a:schemeClr val="tx2"/>
                          </a:solidFill>
                        </a:rPr>
                        <a:t>2</a:t>
                      </a:r>
                      <a:r>
                        <a:rPr lang="en-GB" sz="2000" b="1" dirty="0" smtClean="0">
                          <a:solidFill>
                            <a:schemeClr val="tx2"/>
                          </a:solidFill>
                        </a:rPr>
                        <a:t>=0.42</a:t>
                      </a:r>
                      <a:endParaRPr lang="en-GB" sz="2000" b="1" dirty="0">
                        <a:solidFill>
                          <a:schemeClr val="tx2"/>
                        </a:solidFill>
                      </a:endParaRPr>
                    </a:p>
                  </a:txBody>
                  <a:tcPr marL="72000" marR="72000" marT="36000" marB="36000" anchor="ctr">
                    <a:solidFill>
                      <a:schemeClr val="bg2"/>
                    </a:solidFill>
                  </a:tcPr>
                </a:tc>
              </a:tr>
            </a:tbl>
          </a:graphicData>
        </a:graphic>
      </p:graphicFrame>
      <p:sp>
        <p:nvSpPr>
          <p:cNvPr id="42" name="Rectangle 41"/>
          <p:cNvSpPr/>
          <p:nvPr/>
        </p:nvSpPr>
        <p:spPr>
          <a:xfrm>
            <a:off x="6124575" y="3367042"/>
            <a:ext cx="2654300" cy="600164"/>
          </a:xfrm>
          <a:prstGeom prst="rect">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1100" b="1" dirty="0" smtClean="0">
                <a:solidFill>
                  <a:srgbClr val="58595B"/>
                </a:solidFill>
              </a:rPr>
              <a:t>r</a:t>
            </a:r>
            <a:r>
              <a:rPr lang="en-GB" sz="1100" b="1" baseline="30000" dirty="0" smtClean="0">
                <a:solidFill>
                  <a:srgbClr val="58595B"/>
                </a:solidFill>
              </a:rPr>
              <a:t>2</a:t>
            </a:r>
            <a:r>
              <a:rPr lang="en-GB" sz="1100" b="1" dirty="0" smtClean="0">
                <a:solidFill>
                  <a:srgbClr val="58595B"/>
                </a:solidFill>
              </a:rPr>
              <a:t> is the ‘fit’ of the regression model. </a:t>
            </a:r>
            <a:br>
              <a:rPr lang="en-GB" sz="1100" b="1" dirty="0" smtClean="0">
                <a:solidFill>
                  <a:srgbClr val="58595B"/>
                </a:solidFill>
              </a:rPr>
            </a:br>
            <a:r>
              <a:rPr lang="en-GB" sz="1100" b="1" dirty="0" smtClean="0">
                <a:solidFill>
                  <a:srgbClr val="58595B"/>
                </a:solidFill>
              </a:rPr>
              <a:t>The higher the r</a:t>
            </a:r>
            <a:r>
              <a:rPr lang="en-GB" sz="1100" b="1" baseline="30000" dirty="0" smtClean="0">
                <a:solidFill>
                  <a:srgbClr val="58595B"/>
                </a:solidFill>
              </a:rPr>
              <a:t>2</a:t>
            </a:r>
            <a:r>
              <a:rPr lang="en-GB" sz="1100" b="1" dirty="0" smtClean="0">
                <a:solidFill>
                  <a:srgbClr val="58595B"/>
                </a:solidFill>
              </a:rPr>
              <a:t> the more the factors explain variations in overall opinion.</a:t>
            </a:r>
            <a:endParaRPr lang="en-GB" sz="1100" b="1" dirty="0">
              <a:solidFill>
                <a:srgbClr val="58595B"/>
              </a:solidFill>
            </a:endParaRPr>
          </a:p>
        </p:txBody>
      </p:sp>
      <p:cxnSp>
        <p:nvCxnSpPr>
          <p:cNvPr id="43" name="Straight Arrow Connector 42"/>
          <p:cNvCxnSpPr>
            <a:stCxn id="42" idx="0"/>
          </p:cNvCxnSpPr>
          <p:nvPr/>
        </p:nvCxnSpPr>
        <p:spPr>
          <a:xfrm flipV="1">
            <a:off x="7451725" y="3086100"/>
            <a:ext cx="225425" cy="280942"/>
          </a:xfrm>
          <a:prstGeom prst="straightConnector1">
            <a:avLst/>
          </a:prstGeom>
          <a:ln w="57150">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16092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7926821" y="2036618"/>
            <a:ext cx="912378" cy="1368566"/>
          </a:xfrm>
          <a:prstGeom prst="rect">
            <a:avLst/>
          </a:prstGeom>
          <a:ln>
            <a:noFill/>
          </a:ln>
          <a:effectLst>
            <a:outerShdw blurRad="292100" dist="139700" dir="2700000" algn="tl" rotWithShape="0">
              <a:srgbClr val="333333">
                <a:alpha val="65000"/>
              </a:srgbClr>
            </a:outerShdw>
          </a:effectLst>
        </p:spPr>
      </p:pic>
      <p:sp>
        <p:nvSpPr>
          <p:cNvPr id="1061889" name="Subtitle 2"/>
          <p:cNvSpPr>
            <a:spLocks noGrp="1"/>
          </p:cNvSpPr>
          <p:nvPr>
            <p:ph type="subTitle" idx="1"/>
          </p:nvPr>
        </p:nvSpPr>
        <p:spPr bwMode="auto">
          <a:xfrm>
            <a:off x="4143375" y="4448175"/>
            <a:ext cx="4430713" cy="903288"/>
          </a:xfrm>
          <a:noFill/>
          <a:ln>
            <a:miter lim="800000"/>
            <a:headEnd/>
            <a:tailEnd/>
          </a:ln>
        </p:spPr>
        <p:txBody>
          <a:bodyPr vert="horz" numCol="1" anchor="t" anchorCtr="0" compatLnSpc="1">
            <a:prstTxWarp prst="textNoShape">
              <a:avLst/>
            </a:prstTxWarp>
          </a:bodyPr>
          <a:lstStyle/>
          <a:p>
            <a:pPr algn="ctr" eaLnBrk="1" hangingPunct="1"/>
            <a:r>
              <a:rPr lang="en-US" dirty="0" smtClean="0"/>
              <a:t>Macro Level Analysis</a:t>
            </a:r>
          </a:p>
          <a:p>
            <a:pPr algn="ctr" eaLnBrk="1" hangingPunct="1"/>
            <a:r>
              <a:rPr lang="en-US" dirty="0" smtClean="0"/>
              <a:t>Products and/or Objects</a:t>
            </a:r>
          </a:p>
        </p:txBody>
      </p:sp>
      <p:sp>
        <p:nvSpPr>
          <p:cNvPr id="1061890" name="Rectangle 2"/>
          <p:cNvSpPr>
            <a:spLocks noGrp="1" noChangeArrowheads="1"/>
          </p:cNvSpPr>
          <p:nvPr>
            <p:ph type="ctrTitle"/>
          </p:nvPr>
        </p:nvSpPr>
        <p:spPr bwMode="auto">
          <a:xfrm>
            <a:off x="376238" y="2844800"/>
            <a:ext cx="3922712" cy="1330325"/>
          </a:xfrm>
          <a:noFill/>
          <a:ln>
            <a:miter lim="800000"/>
            <a:headEnd/>
            <a:tailEnd/>
          </a:ln>
        </p:spPr>
        <p:txBody>
          <a:bodyPr vert="horz" numCol="1" compatLnSpc="1">
            <a:prstTxWarp prst="textNoShape">
              <a:avLst/>
            </a:prstTxWarp>
          </a:bodyPr>
          <a:lstStyle/>
          <a:p>
            <a:pPr eaLnBrk="1" hangingPunct="1"/>
            <a:r>
              <a:rPr lang="en-US" sz="3200" dirty="0" smtClean="0"/>
              <a:t>Biplots: Assessing performance across products tested</a:t>
            </a:r>
          </a:p>
        </p:txBody>
      </p:sp>
      <p:sp>
        <p:nvSpPr>
          <p:cNvPr id="7" name="Slide Number Placeholder 6"/>
          <p:cNvSpPr>
            <a:spLocks noGrp="1"/>
          </p:cNvSpPr>
          <p:nvPr>
            <p:ph type="sldNum" sz="quarter" idx="12"/>
          </p:nvPr>
        </p:nvSpPr>
        <p:spPr/>
        <p:txBody>
          <a:bodyPr/>
          <a:lstStyle/>
          <a:p>
            <a:fld id="{99DB18A3-D21F-4BB0-9E84-DFB029941648}" type="slidenum">
              <a:rPr lang="de-DE" smtClean="0"/>
              <a:pPr/>
              <a:t>25</a:t>
            </a:fld>
            <a:endParaRPr lang="de-DE" dirty="0"/>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7" name="TextBox 2"/>
          <p:cNvSpPr txBox="1">
            <a:spLocks noChangeArrowheads="1"/>
          </p:cNvSpPr>
          <p:nvPr/>
        </p:nvSpPr>
        <p:spPr bwMode="auto">
          <a:xfrm>
            <a:off x="76200" y="39688"/>
            <a:ext cx="3581400" cy="646112"/>
          </a:xfrm>
          <a:prstGeom prst="rect">
            <a:avLst/>
          </a:prstGeom>
          <a:noFill/>
          <a:ln w="9525">
            <a:noFill/>
            <a:miter lim="800000"/>
            <a:headEnd/>
            <a:tailEnd/>
          </a:ln>
        </p:spPr>
        <p:txBody>
          <a:bodyPr>
            <a:spAutoFit/>
          </a:bodyPr>
          <a:lstStyle/>
          <a:p>
            <a:r>
              <a:rPr lang="en-US" sz="2400" b="1" dirty="0">
                <a:solidFill>
                  <a:schemeClr val="bg1"/>
                </a:solidFill>
                <a:ea typeface="Arial Unicode MS"/>
                <a:cs typeface="Arial Unicode MS"/>
              </a:rPr>
              <a:t>Brown Bag Sandwich Spread Product Test</a:t>
            </a:r>
          </a:p>
        </p:txBody>
      </p:sp>
      <p:grpSp>
        <p:nvGrpSpPr>
          <p:cNvPr id="2" name="Group 4"/>
          <p:cNvGrpSpPr>
            <a:grpSpLocks noChangeAspect="1"/>
          </p:cNvGrpSpPr>
          <p:nvPr/>
        </p:nvGrpSpPr>
        <p:grpSpPr bwMode="auto">
          <a:xfrm>
            <a:off x="49213" y="152400"/>
            <a:ext cx="9094787" cy="6535738"/>
            <a:chOff x="31" y="96"/>
            <a:chExt cx="5729" cy="4117"/>
          </a:xfrm>
        </p:grpSpPr>
        <p:sp>
          <p:nvSpPr>
            <p:cNvPr id="1104905" name="AutoShape 3"/>
            <p:cNvSpPr>
              <a:spLocks noChangeAspect="1" noChangeArrowheads="1" noTextEdit="1"/>
            </p:cNvSpPr>
            <p:nvPr/>
          </p:nvSpPr>
          <p:spPr bwMode="auto">
            <a:xfrm>
              <a:off x="48" y="96"/>
              <a:ext cx="5712" cy="4117"/>
            </a:xfrm>
            <a:prstGeom prst="rect">
              <a:avLst/>
            </a:prstGeom>
            <a:noFill/>
            <a:ln w="9525">
              <a:noFill/>
              <a:miter lim="800000"/>
              <a:headEnd/>
              <a:tailEnd/>
            </a:ln>
          </p:spPr>
          <p:txBody>
            <a:bodyPr/>
            <a:lstStyle/>
            <a:p>
              <a:endParaRPr lang="en-US" dirty="0"/>
            </a:p>
          </p:txBody>
        </p:sp>
        <p:sp>
          <p:nvSpPr>
            <p:cNvPr id="1104906" name="Rectangle 9"/>
            <p:cNvSpPr>
              <a:spLocks noChangeArrowheads="1"/>
            </p:cNvSpPr>
            <p:nvPr/>
          </p:nvSpPr>
          <p:spPr bwMode="auto">
            <a:xfrm>
              <a:off x="1771" y="4042"/>
              <a:ext cx="64" cy="66"/>
            </a:xfrm>
            <a:prstGeom prst="rect">
              <a:avLst/>
            </a:prstGeom>
            <a:solidFill>
              <a:srgbClr val="000000"/>
            </a:solidFill>
            <a:ln w="9525">
              <a:noFill/>
              <a:miter lim="800000"/>
              <a:headEnd/>
              <a:tailEnd/>
            </a:ln>
          </p:spPr>
          <p:txBody>
            <a:bodyPr/>
            <a:lstStyle/>
            <a:p>
              <a:endParaRPr lang="en-US" dirty="0">
                <a:latin typeface="Calibri" pitchFamily="34" charset="0"/>
              </a:endParaRPr>
            </a:p>
          </p:txBody>
        </p:sp>
        <p:sp>
          <p:nvSpPr>
            <p:cNvPr id="1104907" name="Rectangle 10"/>
            <p:cNvSpPr>
              <a:spLocks noChangeArrowheads="1"/>
            </p:cNvSpPr>
            <p:nvPr/>
          </p:nvSpPr>
          <p:spPr bwMode="auto">
            <a:xfrm>
              <a:off x="1771" y="4042"/>
              <a:ext cx="64" cy="66"/>
            </a:xfrm>
            <a:prstGeom prst="rect">
              <a:avLst/>
            </a:prstGeom>
            <a:noFill/>
            <a:ln w="6">
              <a:solidFill>
                <a:srgbClr val="000000"/>
              </a:solidFill>
              <a:miter lim="800000"/>
              <a:headEnd/>
              <a:tailEnd/>
            </a:ln>
          </p:spPr>
          <p:txBody>
            <a:bodyPr/>
            <a:lstStyle/>
            <a:p>
              <a:endParaRPr lang="en-US" dirty="0">
                <a:latin typeface="Calibri" pitchFamily="34" charset="0"/>
              </a:endParaRPr>
            </a:p>
          </p:txBody>
        </p:sp>
        <p:sp>
          <p:nvSpPr>
            <p:cNvPr id="1104908" name="Rectangle 11"/>
            <p:cNvSpPr>
              <a:spLocks noChangeArrowheads="1"/>
            </p:cNvSpPr>
            <p:nvPr/>
          </p:nvSpPr>
          <p:spPr bwMode="auto">
            <a:xfrm>
              <a:off x="1227" y="3905"/>
              <a:ext cx="1074" cy="117"/>
            </a:xfrm>
            <a:prstGeom prst="rect">
              <a:avLst/>
            </a:prstGeom>
            <a:noFill/>
            <a:ln w="9525">
              <a:noFill/>
              <a:miter lim="800000"/>
              <a:headEnd/>
              <a:tailEnd/>
            </a:ln>
          </p:spPr>
          <p:txBody>
            <a:bodyPr wrap="none" lIns="0" tIns="0" rIns="0" bIns="0">
              <a:spAutoFit/>
            </a:bodyPr>
            <a:lstStyle/>
            <a:p>
              <a:r>
                <a:rPr lang="en-US" sz="1100" b="1" dirty="0">
                  <a:solidFill>
                    <a:srgbClr val="7F0000"/>
                  </a:solidFill>
                  <a:cs typeface="Arial" charset="0"/>
                </a:rPr>
                <a:t>Country Ranch- 1st Recall</a:t>
              </a:r>
              <a:endParaRPr lang="en-US" dirty="0">
                <a:cs typeface="Arial" charset="0"/>
              </a:endParaRPr>
            </a:p>
          </p:txBody>
        </p:sp>
        <p:sp>
          <p:nvSpPr>
            <p:cNvPr id="1104909" name="Rectangle 12"/>
            <p:cNvSpPr>
              <a:spLocks noChangeArrowheads="1"/>
            </p:cNvSpPr>
            <p:nvPr/>
          </p:nvSpPr>
          <p:spPr bwMode="auto">
            <a:xfrm>
              <a:off x="3926" y="3407"/>
              <a:ext cx="64" cy="66"/>
            </a:xfrm>
            <a:prstGeom prst="rect">
              <a:avLst/>
            </a:prstGeom>
            <a:solidFill>
              <a:srgbClr val="000000"/>
            </a:solidFill>
            <a:ln w="9525">
              <a:noFill/>
              <a:miter lim="800000"/>
              <a:headEnd/>
              <a:tailEnd/>
            </a:ln>
          </p:spPr>
          <p:txBody>
            <a:bodyPr/>
            <a:lstStyle/>
            <a:p>
              <a:endParaRPr lang="en-US" dirty="0">
                <a:latin typeface="Calibri" pitchFamily="34" charset="0"/>
              </a:endParaRPr>
            </a:p>
          </p:txBody>
        </p:sp>
        <p:sp>
          <p:nvSpPr>
            <p:cNvPr id="1104910" name="Rectangle 13"/>
            <p:cNvSpPr>
              <a:spLocks noChangeArrowheads="1"/>
            </p:cNvSpPr>
            <p:nvPr/>
          </p:nvSpPr>
          <p:spPr bwMode="auto">
            <a:xfrm>
              <a:off x="3926" y="3407"/>
              <a:ext cx="64" cy="66"/>
            </a:xfrm>
            <a:prstGeom prst="rect">
              <a:avLst/>
            </a:prstGeom>
            <a:noFill/>
            <a:ln w="6">
              <a:solidFill>
                <a:srgbClr val="000000"/>
              </a:solidFill>
              <a:miter lim="800000"/>
              <a:headEnd/>
              <a:tailEnd/>
            </a:ln>
          </p:spPr>
          <p:txBody>
            <a:bodyPr/>
            <a:lstStyle/>
            <a:p>
              <a:endParaRPr lang="en-US" dirty="0">
                <a:latin typeface="Calibri" pitchFamily="34" charset="0"/>
              </a:endParaRPr>
            </a:p>
          </p:txBody>
        </p:sp>
        <p:sp>
          <p:nvSpPr>
            <p:cNvPr id="1104911" name="Rectangle 14"/>
            <p:cNvSpPr>
              <a:spLocks noChangeArrowheads="1"/>
            </p:cNvSpPr>
            <p:nvPr/>
          </p:nvSpPr>
          <p:spPr bwMode="auto">
            <a:xfrm>
              <a:off x="3447" y="3270"/>
              <a:ext cx="1011" cy="117"/>
            </a:xfrm>
            <a:prstGeom prst="rect">
              <a:avLst/>
            </a:prstGeom>
            <a:noFill/>
            <a:ln w="9525">
              <a:noFill/>
              <a:miter lim="800000"/>
              <a:headEnd/>
              <a:tailEnd/>
            </a:ln>
          </p:spPr>
          <p:txBody>
            <a:bodyPr wrap="none" lIns="0" tIns="0" rIns="0" bIns="0">
              <a:spAutoFit/>
            </a:bodyPr>
            <a:lstStyle/>
            <a:p>
              <a:r>
                <a:rPr lang="en-US" sz="1100" b="1" dirty="0">
                  <a:solidFill>
                    <a:srgbClr val="7F0000"/>
                  </a:solidFill>
                  <a:cs typeface="Arial" charset="0"/>
                </a:rPr>
                <a:t>Bacon Ranch- 1st Recall</a:t>
              </a:r>
              <a:endParaRPr lang="en-US" dirty="0">
                <a:cs typeface="Arial" charset="0"/>
              </a:endParaRPr>
            </a:p>
          </p:txBody>
        </p:sp>
        <p:sp>
          <p:nvSpPr>
            <p:cNvPr id="1104912" name="Rectangle 15"/>
            <p:cNvSpPr>
              <a:spLocks noChangeArrowheads="1"/>
            </p:cNvSpPr>
            <p:nvPr/>
          </p:nvSpPr>
          <p:spPr bwMode="auto">
            <a:xfrm>
              <a:off x="3408" y="1869"/>
              <a:ext cx="64" cy="66"/>
            </a:xfrm>
            <a:prstGeom prst="rect">
              <a:avLst/>
            </a:prstGeom>
            <a:solidFill>
              <a:srgbClr val="000000"/>
            </a:solidFill>
            <a:ln w="9525">
              <a:noFill/>
              <a:miter lim="800000"/>
              <a:headEnd/>
              <a:tailEnd/>
            </a:ln>
          </p:spPr>
          <p:txBody>
            <a:bodyPr/>
            <a:lstStyle/>
            <a:p>
              <a:endParaRPr lang="en-US" dirty="0">
                <a:latin typeface="Calibri" pitchFamily="34" charset="0"/>
              </a:endParaRPr>
            </a:p>
          </p:txBody>
        </p:sp>
        <p:sp>
          <p:nvSpPr>
            <p:cNvPr id="1104913" name="Rectangle 16"/>
            <p:cNvSpPr>
              <a:spLocks noChangeArrowheads="1"/>
            </p:cNvSpPr>
            <p:nvPr/>
          </p:nvSpPr>
          <p:spPr bwMode="auto">
            <a:xfrm>
              <a:off x="3408" y="1869"/>
              <a:ext cx="64" cy="66"/>
            </a:xfrm>
            <a:prstGeom prst="rect">
              <a:avLst/>
            </a:prstGeom>
            <a:noFill/>
            <a:ln w="6">
              <a:solidFill>
                <a:srgbClr val="000000"/>
              </a:solidFill>
              <a:miter lim="800000"/>
              <a:headEnd/>
              <a:tailEnd/>
            </a:ln>
          </p:spPr>
          <p:txBody>
            <a:bodyPr/>
            <a:lstStyle/>
            <a:p>
              <a:endParaRPr lang="en-US" dirty="0">
                <a:latin typeface="Calibri" pitchFamily="34" charset="0"/>
              </a:endParaRPr>
            </a:p>
          </p:txBody>
        </p:sp>
        <p:sp>
          <p:nvSpPr>
            <p:cNvPr id="1104914" name="Rectangle 17"/>
            <p:cNvSpPr>
              <a:spLocks noChangeArrowheads="1"/>
            </p:cNvSpPr>
            <p:nvPr/>
          </p:nvSpPr>
          <p:spPr bwMode="auto">
            <a:xfrm>
              <a:off x="3319" y="1745"/>
              <a:ext cx="1503" cy="117"/>
            </a:xfrm>
            <a:prstGeom prst="rect">
              <a:avLst/>
            </a:prstGeom>
            <a:noFill/>
            <a:ln w="9525">
              <a:noFill/>
              <a:miter lim="800000"/>
              <a:headEnd/>
              <a:tailEnd/>
            </a:ln>
          </p:spPr>
          <p:txBody>
            <a:bodyPr wrap="none" lIns="0" tIns="0" rIns="0" bIns="0">
              <a:spAutoFit/>
            </a:bodyPr>
            <a:lstStyle/>
            <a:p>
              <a:r>
                <a:rPr lang="en-US" sz="1100" b="1" dirty="0">
                  <a:solidFill>
                    <a:srgbClr val="7F0000"/>
                  </a:solidFill>
                  <a:cs typeface="Arial" charset="0"/>
                </a:rPr>
                <a:t>Roasted Garlic Parmesan - 1st Recall</a:t>
              </a:r>
              <a:endParaRPr lang="en-US" dirty="0">
                <a:cs typeface="Arial" charset="0"/>
              </a:endParaRPr>
            </a:p>
          </p:txBody>
        </p:sp>
        <p:sp>
          <p:nvSpPr>
            <p:cNvPr id="1104915" name="Rectangle 18"/>
            <p:cNvSpPr>
              <a:spLocks noChangeArrowheads="1"/>
            </p:cNvSpPr>
            <p:nvPr/>
          </p:nvSpPr>
          <p:spPr bwMode="auto">
            <a:xfrm>
              <a:off x="1732" y="1692"/>
              <a:ext cx="64" cy="66"/>
            </a:xfrm>
            <a:prstGeom prst="rect">
              <a:avLst/>
            </a:prstGeom>
            <a:solidFill>
              <a:srgbClr val="000000"/>
            </a:solidFill>
            <a:ln w="9525">
              <a:noFill/>
              <a:miter lim="800000"/>
              <a:headEnd/>
              <a:tailEnd/>
            </a:ln>
          </p:spPr>
          <p:txBody>
            <a:bodyPr/>
            <a:lstStyle/>
            <a:p>
              <a:endParaRPr lang="en-US" dirty="0">
                <a:latin typeface="Calibri" pitchFamily="34" charset="0"/>
              </a:endParaRPr>
            </a:p>
          </p:txBody>
        </p:sp>
        <p:sp>
          <p:nvSpPr>
            <p:cNvPr id="1104916" name="Rectangle 19"/>
            <p:cNvSpPr>
              <a:spLocks noChangeArrowheads="1"/>
            </p:cNvSpPr>
            <p:nvPr/>
          </p:nvSpPr>
          <p:spPr bwMode="auto">
            <a:xfrm>
              <a:off x="1732" y="1692"/>
              <a:ext cx="64" cy="66"/>
            </a:xfrm>
            <a:prstGeom prst="rect">
              <a:avLst/>
            </a:prstGeom>
            <a:noFill/>
            <a:ln w="6">
              <a:solidFill>
                <a:srgbClr val="000000"/>
              </a:solidFill>
              <a:miter lim="800000"/>
              <a:headEnd/>
              <a:tailEnd/>
            </a:ln>
          </p:spPr>
          <p:txBody>
            <a:bodyPr/>
            <a:lstStyle/>
            <a:p>
              <a:endParaRPr lang="en-US" dirty="0">
                <a:latin typeface="Calibri" pitchFamily="34" charset="0"/>
              </a:endParaRPr>
            </a:p>
          </p:txBody>
        </p:sp>
        <p:sp>
          <p:nvSpPr>
            <p:cNvPr id="1104917" name="Rectangle 20"/>
            <p:cNvSpPr>
              <a:spLocks noChangeArrowheads="1"/>
            </p:cNvSpPr>
            <p:nvPr/>
          </p:nvSpPr>
          <p:spPr bwMode="auto">
            <a:xfrm>
              <a:off x="1656" y="1556"/>
              <a:ext cx="831" cy="117"/>
            </a:xfrm>
            <a:prstGeom prst="rect">
              <a:avLst/>
            </a:prstGeom>
            <a:noFill/>
            <a:ln w="9525">
              <a:noFill/>
              <a:miter lim="800000"/>
              <a:headEnd/>
              <a:tailEnd/>
            </a:ln>
          </p:spPr>
          <p:txBody>
            <a:bodyPr wrap="none" lIns="0" tIns="0" rIns="0" bIns="0">
              <a:spAutoFit/>
            </a:bodyPr>
            <a:lstStyle/>
            <a:p>
              <a:r>
                <a:rPr lang="en-US" sz="1100" b="1" dirty="0">
                  <a:solidFill>
                    <a:srgbClr val="7F0000"/>
                  </a:solidFill>
                  <a:cs typeface="Arial" charset="0"/>
                </a:rPr>
                <a:t>Chipotle - 1st Recall</a:t>
              </a:r>
              <a:endParaRPr lang="en-US" dirty="0">
                <a:cs typeface="Arial" charset="0"/>
              </a:endParaRPr>
            </a:p>
          </p:txBody>
        </p:sp>
        <p:sp>
          <p:nvSpPr>
            <p:cNvPr id="1104918" name="Line 21"/>
            <p:cNvSpPr>
              <a:spLocks noChangeShapeType="1"/>
            </p:cNvSpPr>
            <p:nvPr/>
          </p:nvSpPr>
          <p:spPr bwMode="auto">
            <a:xfrm>
              <a:off x="2743" y="2786"/>
              <a:ext cx="1196" cy="45"/>
            </a:xfrm>
            <a:prstGeom prst="line">
              <a:avLst/>
            </a:prstGeom>
            <a:noFill/>
            <a:ln w="6">
              <a:solidFill>
                <a:srgbClr val="000000"/>
              </a:solidFill>
              <a:miter lim="800000"/>
              <a:headEnd/>
              <a:tailEnd/>
            </a:ln>
          </p:spPr>
          <p:txBody>
            <a:bodyPr/>
            <a:lstStyle/>
            <a:p>
              <a:endParaRPr lang="en-US" dirty="0"/>
            </a:p>
          </p:txBody>
        </p:sp>
        <p:sp>
          <p:nvSpPr>
            <p:cNvPr id="1104919" name="Oval 22"/>
            <p:cNvSpPr>
              <a:spLocks noChangeArrowheads="1"/>
            </p:cNvSpPr>
            <p:nvPr/>
          </p:nvSpPr>
          <p:spPr bwMode="auto">
            <a:xfrm>
              <a:off x="3907" y="2799"/>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20" name="Oval 23"/>
            <p:cNvSpPr>
              <a:spLocks noChangeArrowheads="1"/>
            </p:cNvSpPr>
            <p:nvPr/>
          </p:nvSpPr>
          <p:spPr bwMode="auto">
            <a:xfrm>
              <a:off x="3907" y="2799"/>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21" name="Rectangle 24"/>
            <p:cNvSpPr>
              <a:spLocks noChangeArrowheads="1"/>
            </p:cNvSpPr>
            <p:nvPr/>
          </p:nvSpPr>
          <p:spPr bwMode="auto">
            <a:xfrm>
              <a:off x="3997" y="2812"/>
              <a:ext cx="481" cy="87"/>
            </a:xfrm>
            <a:prstGeom prst="rect">
              <a:avLst/>
            </a:prstGeom>
            <a:noFill/>
            <a:ln w="9525">
              <a:noFill/>
              <a:miter lim="800000"/>
              <a:headEnd/>
              <a:tailEnd/>
            </a:ln>
          </p:spPr>
          <p:txBody>
            <a:bodyPr wrap="none" lIns="0" tIns="0" rIns="0" bIns="0">
              <a:spAutoFit/>
            </a:bodyPr>
            <a:lstStyle/>
            <a:p>
              <a:r>
                <a:rPr lang="en-US" sz="900" b="1" dirty="0">
                  <a:solidFill>
                    <a:srgbClr val="FF0000"/>
                  </a:solidFill>
                  <a:cs typeface="Arial" charset="0"/>
                </a:rPr>
                <a:t>Overall Liking</a:t>
              </a:r>
              <a:endParaRPr lang="en-US" b="1" dirty="0">
                <a:solidFill>
                  <a:srgbClr val="FF0000"/>
                </a:solidFill>
                <a:cs typeface="Arial" charset="0"/>
              </a:endParaRPr>
            </a:p>
          </p:txBody>
        </p:sp>
        <p:sp>
          <p:nvSpPr>
            <p:cNvPr id="1104922" name="Line 25"/>
            <p:cNvSpPr>
              <a:spLocks noChangeShapeType="1"/>
            </p:cNvSpPr>
            <p:nvPr/>
          </p:nvSpPr>
          <p:spPr bwMode="auto">
            <a:xfrm flipH="1">
              <a:off x="2660" y="2786"/>
              <a:ext cx="83" cy="104"/>
            </a:xfrm>
            <a:prstGeom prst="line">
              <a:avLst/>
            </a:prstGeom>
            <a:noFill/>
            <a:ln w="6">
              <a:solidFill>
                <a:srgbClr val="000000"/>
              </a:solidFill>
              <a:miter lim="800000"/>
              <a:headEnd/>
              <a:tailEnd/>
            </a:ln>
          </p:spPr>
          <p:txBody>
            <a:bodyPr/>
            <a:lstStyle/>
            <a:p>
              <a:endParaRPr lang="en-US" dirty="0"/>
            </a:p>
          </p:txBody>
        </p:sp>
        <p:sp>
          <p:nvSpPr>
            <p:cNvPr id="1104923" name="Oval 26"/>
            <p:cNvSpPr>
              <a:spLocks noChangeArrowheads="1"/>
            </p:cNvSpPr>
            <p:nvPr/>
          </p:nvSpPr>
          <p:spPr bwMode="auto">
            <a:xfrm>
              <a:off x="2628" y="2858"/>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24" name="Oval 27"/>
            <p:cNvSpPr>
              <a:spLocks noChangeArrowheads="1"/>
            </p:cNvSpPr>
            <p:nvPr/>
          </p:nvSpPr>
          <p:spPr bwMode="auto">
            <a:xfrm>
              <a:off x="2628" y="2858"/>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25" name="Rectangle 28"/>
            <p:cNvSpPr>
              <a:spLocks noChangeArrowheads="1"/>
            </p:cNvSpPr>
            <p:nvPr/>
          </p:nvSpPr>
          <p:spPr bwMode="auto">
            <a:xfrm>
              <a:off x="1675" y="2773"/>
              <a:ext cx="1008" cy="86"/>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a Product you know and trust</a:t>
              </a:r>
              <a:endParaRPr lang="en-US" dirty="0">
                <a:cs typeface="Arial" charset="0"/>
              </a:endParaRPr>
            </a:p>
          </p:txBody>
        </p:sp>
        <p:sp>
          <p:nvSpPr>
            <p:cNvPr id="1104926" name="Line 29"/>
            <p:cNvSpPr>
              <a:spLocks noChangeShapeType="1"/>
            </p:cNvSpPr>
            <p:nvPr/>
          </p:nvSpPr>
          <p:spPr bwMode="auto">
            <a:xfrm>
              <a:off x="2743" y="2786"/>
              <a:ext cx="435" cy="229"/>
            </a:xfrm>
            <a:prstGeom prst="line">
              <a:avLst/>
            </a:prstGeom>
            <a:noFill/>
            <a:ln w="6">
              <a:solidFill>
                <a:srgbClr val="000000"/>
              </a:solidFill>
              <a:miter lim="800000"/>
              <a:headEnd/>
              <a:tailEnd/>
            </a:ln>
          </p:spPr>
          <p:txBody>
            <a:bodyPr/>
            <a:lstStyle/>
            <a:p>
              <a:endParaRPr lang="en-US" dirty="0"/>
            </a:p>
          </p:txBody>
        </p:sp>
        <p:sp>
          <p:nvSpPr>
            <p:cNvPr id="1104927" name="Oval 30"/>
            <p:cNvSpPr>
              <a:spLocks noChangeArrowheads="1"/>
            </p:cNvSpPr>
            <p:nvPr/>
          </p:nvSpPr>
          <p:spPr bwMode="auto">
            <a:xfrm>
              <a:off x="3146" y="2982"/>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28" name="Oval 31"/>
            <p:cNvSpPr>
              <a:spLocks noChangeArrowheads="1"/>
            </p:cNvSpPr>
            <p:nvPr/>
          </p:nvSpPr>
          <p:spPr bwMode="auto">
            <a:xfrm>
              <a:off x="3146" y="2982"/>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29" name="Rectangle 32"/>
            <p:cNvSpPr>
              <a:spLocks noChangeArrowheads="1"/>
            </p:cNvSpPr>
            <p:nvPr/>
          </p:nvSpPr>
          <p:spPr bwMode="auto">
            <a:xfrm>
              <a:off x="1208" y="2950"/>
              <a:ext cx="1823"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Offers something different from current sandwich spreads</a:t>
              </a:r>
              <a:endParaRPr lang="en-US" dirty="0">
                <a:cs typeface="Arial" charset="0"/>
              </a:endParaRPr>
            </a:p>
          </p:txBody>
        </p:sp>
        <p:sp>
          <p:nvSpPr>
            <p:cNvPr id="1104930" name="Line 33"/>
            <p:cNvSpPr>
              <a:spLocks noChangeShapeType="1"/>
            </p:cNvSpPr>
            <p:nvPr/>
          </p:nvSpPr>
          <p:spPr bwMode="auto">
            <a:xfrm>
              <a:off x="2743" y="2786"/>
              <a:ext cx="377" cy="608"/>
            </a:xfrm>
            <a:prstGeom prst="line">
              <a:avLst/>
            </a:prstGeom>
            <a:noFill/>
            <a:ln w="6">
              <a:solidFill>
                <a:srgbClr val="000000"/>
              </a:solidFill>
              <a:miter lim="800000"/>
              <a:headEnd/>
              <a:tailEnd/>
            </a:ln>
          </p:spPr>
          <p:txBody>
            <a:bodyPr/>
            <a:lstStyle/>
            <a:p>
              <a:endParaRPr lang="en-US" dirty="0"/>
            </a:p>
          </p:txBody>
        </p:sp>
        <p:sp>
          <p:nvSpPr>
            <p:cNvPr id="1104931" name="Oval 34"/>
            <p:cNvSpPr>
              <a:spLocks noChangeArrowheads="1"/>
            </p:cNvSpPr>
            <p:nvPr/>
          </p:nvSpPr>
          <p:spPr bwMode="auto">
            <a:xfrm>
              <a:off x="3088" y="3362"/>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32" name="Oval 35"/>
            <p:cNvSpPr>
              <a:spLocks noChangeArrowheads="1"/>
            </p:cNvSpPr>
            <p:nvPr/>
          </p:nvSpPr>
          <p:spPr bwMode="auto">
            <a:xfrm>
              <a:off x="3088" y="3362"/>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33" name="Rectangle 36"/>
            <p:cNvSpPr>
              <a:spLocks noChangeArrowheads="1"/>
            </p:cNvSpPr>
            <p:nvPr/>
          </p:nvSpPr>
          <p:spPr bwMode="auto">
            <a:xfrm>
              <a:off x="1726" y="3369"/>
              <a:ext cx="1401"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Seems like it is made from fresh ingredients</a:t>
              </a:r>
              <a:endParaRPr lang="en-US" dirty="0">
                <a:cs typeface="Arial" charset="0"/>
              </a:endParaRPr>
            </a:p>
          </p:txBody>
        </p:sp>
        <p:sp>
          <p:nvSpPr>
            <p:cNvPr id="1104934" name="Line 37"/>
            <p:cNvSpPr>
              <a:spLocks noChangeShapeType="1"/>
            </p:cNvSpPr>
            <p:nvPr/>
          </p:nvSpPr>
          <p:spPr bwMode="auto">
            <a:xfrm>
              <a:off x="2743" y="2786"/>
              <a:ext cx="179" cy="307"/>
            </a:xfrm>
            <a:prstGeom prst="line">
              <a:avLst/>
            </a:prstGeom>
            <a:noFill/>
            <a:ln w="6">
              <a:solidFill>
                <a:srgbClr val="000000"/>
              </a:solidFill>
              <a:miter lim="800000"/>
              <a:headEnd/>
              <a:tailEnd/>
            </a:ln>
          </p:spPr>
          <p:txBody>
            <a:bodyPr/>
            <a:lstStyle/>
            <a:p>
              <a:endParaRPr lang="en-US" dirty="0"/>
            </a:p>
          </p:txBody>
        </p:sp>
        <p:sp>
          <p:nvSpPr>
            <p:cNvPr id="1104935" name="Oval 38"/>
            <p:cNvSpPr>
              <a:spLocks noChangeArrowheads="1"/>
            </p:cNvSpPr>
            <p:nvPr/>
          </p:nvSpPr>
          <p:spPr bwMode="auto">
            <a:xfrm>
              <a:off x="2890" y="3060"/>
              <a:ext cx="64" cy="66"/>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36" name="Oval 39"/>
            <p:cNvSpPr>
              <a:spLocks noChangeArrowheads="1"/>
            </p:cNvSpPr>
            <p:nvPr/>
          </p:nvSpPr>
          <p:spPr bwMode="auto">
            <a:xfrm>
              <a:off x="2890" y="3060"/>
              <a:ext cx="64" cy="66"/>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37" name="Rectangle 40"/>
            <p:cNvSpPr>
              <a:spLocks noChangeArrowheads="1"/>
            </p:cNvSpPr>
            <p:nvPr/>
          </p:nvSpPr>
          <p:spPr bwMode="auto">
            <a:xfrm>
              <a:off x="1649" y="3087"/>
              <a:ext cx="1158"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a product you would use regularly</a:t>
              </a:r>
              <a:endParaRPr lang="en-US" dirty="0">
                <a:cs typeface="Arial" charset="0"/>
              </a:endParaRPr>
            </a:p>
          </p:txBody>
        </p:sp>
        <p:sp>
          <p:nvSpPr>
            <p:cNvPr id="1104938" name="Line 41"/>
            <p:cNvSpPr>
              <a:spLocks noChangeShapeType="1"/>
            </p:cNvSpPr>
            <p:nvPr/>
          </p:nvSpPr>
          <p:spPr bwMode="auto">
            <a:xfrm>
              <a:off x="2743" y="2786"/>
              <a:ext cx="301" cy="988"/>
            </a:xfrm>
            <a:prstGeom prst="line">
              <a:avLst/>
            </a:prstGeom>
            <a:noFill/>
            <a:ln w="6">
              <a:solidFill>
                <a:srgbClr val="000000"/>
              </a:solidFill>
              <a:miter lim="800000"/>
              <a:headEnd/>
              <a:tailEnd/>
            </a:ln>
          </p:spPr>
          <p:txBody>
            <a:bodyPr/>
            <a:lstStyle/>
            <a:p>
              <a:endParaRPr lang="en-US" dirty="0"/>
            </a:p>
          </p:txBody>
        </p:sp>
        <p:sp>
          <p:nvSpPr>
            <p:cNvPr id="1104939" name="Oval 42"/>
            <p:cNvSpPr>
              <a:spLocks noChangeArrowheads="1"/>
            </p:cNvSpPr>
            <p:nvPr/>
          </p:nvSpPr>
          <p:spPr bwMode="auto">
            <a:xfrm>
              <a:off x="3012" y="3741"/>
              <a:ext cx="64" cy="66"/>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40" name="Oval 43"/>
            <p:cNvSpPr>
              <a:spLocks noChangeArrowheads="1"/>
            </p:cNvSpPr>
            <p:nvPr/>
          </p:nvSpPr>
          <p:spPr bwMode="auto">
            <a:xfrm>
              <a:off x="3012" y="3741"/>
              <a:ext cx="64" cy="66"/>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41" name="Rectangle 44"/>
            <p:cNvSpPr>
              <a:spLocks noChangeArrowheads="1"/>
            </p:cNvSpPr>
            <p:nvPr/>
          </p:nvSpPr>
          <p:spPr bwMode="auto">
            <a:xfrm>
              <a:off x="1585" y="3709"/>
              <a:ext cx="1292"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a product your whole family would like</a:t>
              </a:r>
              <a:endParaRPr lang="en-US" dirty="0">
                <a:cs typeface="Arial" charset="0"/>
              </a:endParaRPr>
            </a:p>
          </p:txBody>
        </p:sp>
        <p:sp>
          <p:nvSpPr>
            <p:cNvPr id="1104942" name="Line 45"/>
            <p:cNvSpPr>
              <a:spLocks noChangeShapeType="1"/>
            </p:cNvSpPr>
            <p:nvPr/>
          </p:nvSpPr>
          <p:spPr bwMode="auto">
            <a:xfrm flipH="1" flipV="1">
              <a:off x="2634" y="180"/>
              <a:ext cx="109" cy="2606"/>
            </a:xfrm>
            <a:prstGeom prst="line">
              <a:avLst/>
            </a:prstGeom>
            <a:noFill/>
            <a:ln w="6">
              <a:solidFill>
                <a:srgbClr val="000000"/>
              </a:solidFill>
              <a:miter lim="800000"/>
              <a:headEnd/>
              <a:tailEnd/>
            </a:ln>
          </p:spPr>
          <p:txBody>
            <a:bodyPr/>
            <a:lstStyle/>
            <a:p>
              <a:endParaRPr lang="en-US" dirty="0"/>
            </a:p>
          </p:txBody>
        </p:sp>
        <p:sp>
          <p:nvSpPr>
            <p:cNvPr id="1104943" name="Oval 46"/>
            <p:cNvSpPr>
              <a:spLocks noChangeArrowheads="1"/>
            </p:cNvSpPr>
            <p:nvPr/>
          </p:nvSpPr>
          <p:spPr bwMode="auto">
            <a:xfrm>
              <a:off x="2602" y="148"/>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44" name="Oval 47"/>
            <p:cNvSpPr>
              <a:spLocks noChangeArrowheads="1"/>
            </p:cNvSpPr>
            <p:nvPr/>
          </p:nvSpPr>
          <p:spPr bwMode="auto">
            <a:xfrm>
              <a:off x="2602" y="148"/>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45" name="Rectangle 48"/>
            <p:cNvSpPr>
              <a:spLocks noChangeArrowheads="1"/>
            </p:cNvSpPr>
            <p:nvPr/>
          </p:nvSpPr>
          <p:spPr bwMode="auto">
            <a:xfrm>
              <a:off x="2737" y="227"/>
              <a:ext cx="1286"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good on different kinds of sandwiches</a:t>
              </a:r>
              <a:endParaRPr lang="en-US" dirty="0">
                <a:cs typeface="Arial" charset="0"/>
              </a:endParaRPr>
            </a:p>
          </p:txBody>
        </p:sp>
        <p:sp>
          <p:nvSpPr>
            <p:cNvPr id="1104946" name="Line 49"/>
            <p:cNvSpPr>
              <a:spLocks noChangeShapeType="1"/>
            </p:cNvSpPr>
            <p:nvPr/>
          </p:nvSpPr>
          <p:spPr bwMode="auto">
            <a:xfrm>
              <a:off x="2743" y="2786"/>
              <a:ext cx="1286" cy="222"/>
            </a:xfrm>
            <a:prstGeom prst="line">
              <a:avLst/>
            </a:prstGeom>
            <a:noFill/>
            <a:ln w="6">
              <a:solidFill>
                <a:srgbClr val="000000"/>
              </a:solidFill>
              <a:miter lim="800000"/>
              <a:headEnd/>
              <a:tailEnd/>
            </a:ln>
          </p:spPr>
          <p:txBody>
            <a:bodyPr/>
            <a:lstStyle/>
            <a:p>
              <a:endParaRPr lang="en-US" dirty="0"/>
            </a:p>
          </p:txBody>
        </p:sp>
        <p:sp>
          <p:nvSpPr>
            <p:cNvPr id="1104947" name="Oval 50"/>
            <p:cNvSpPr>
              <a:spLocks noChangeArrowheads="1"/>
            </p:cNvSpPr>
            <p:nvPr/>
          </p:nvSpPr>
          <p:spPr bwMode="auto">
            <a:xfrm>
              <a:off x="3997" y="2975"/>
              <a:ext cx="64" cy="66"/>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48" name="Oval 51"/>
            <p:cNvSpPr>
              <a:spLocks noChangeArrowheads="1"/>
            </p:cNvSpPr>
            <p:nvPr/>
          </p:nvSpPr>
          <p:spPr bwMode="auto">
            <a:xfrm>
              <a:off x="3997" y="2975"/>
              <a:ext cx="64" cy="66"/>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49" name="Rectangle 52"/>
            <p:cNvSpPr>
              <a:spLocks noChangeArrowheads="1"/>
            </p:cNvSpPr>
            <p:nvPr/>
          </p:nvSpPr>
          <p:spPr bwMode="auto">
            <a:xfrm>
              <a:off x="4093" y="2969"/>
              <a:ext cx="492"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great tasting</a:t>
              </a:r>
              <a:endParaRPr lang="en-US" dirty="0">
                <a:cs typeface="Arial" charset="0"/>
              </a:endParaRPr>
            </a:p>
          </p:txBody>
        </p:sp>
        <p:sp>
          <p:nvSpPr>
            <p:cNvPr id="1104950" name="Line 53"/>
            <p:cNvSpPr>
              <a:spLocks noChangeShapeType="1"/>
            </p:cNvSpPr>
            <p:nvPr/>
          </p:nvSpPr>
          <p:spPr bwMode="auto">
            <a:xfrm flipV="1">
              <a:off x="2743" y="2648"/>
              <a:ext cx="1139" cy="138"/>
            </a:xfrm>
            <a:prstGeom prst="line">
              <a:avLst/>
            </a:prstGeom>
            <a:noFill/>
            <a:ln w="6">
              <a:solidFill>
                <a:srgbClr val="000000"/>
              </a:solidFill>
              <a:miter lim="800000"/>
              <a:headEnd/>
              <a:tailEnd/>
            </a:ln>
          </p:spPr>
          <p:txBody>
            <a:bodyPr/>
            <a:lstStyle/>
            <a:p>
              <a:endParaRPr lang="en-US" dirty="0"/>
            </a:p>
          </p:txBody>
        </p:sp>
        <p:sp>
          <p:nvSpPr>
            <p:cNvPr id="1104951" name="Oval 54"/>
            <p:cNvSpPr>
              <a:spLocks noChangeArrowheads="1"/>
            </p:cNvSpPr>
            <p:nvPr/>
          </p:nvSpPr>
          <p:spPr bwMode="auto">
            <a:xfrm>
              <a:off x="3850" y="2615"/>
              <a:ext cx="63" cy="66"/>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52" name="Oval 55"/>
            <p:cNvSpPr>
              <a:spLocks noChangeArrowheads="1"/>
            </p:cNvSpPr>
            <p:nvPr/>
          </p:nvSpPr>
          <p:spPr bwMode="auto">
            <a:xfrm>
              <a:off x="3850" y="2615"/>
              <a:ext cx="63" cy="66"/>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53" name="Rectangle 56"/>
            <p:cNvSpPr>
              <a:spLocks noChangeArrowheads="1"/>
            </p:cNvSpPr>
            <p:nvPr/>
          </p:nvSpPr>
          <p:spPr bwMode="auto">
            <a:xfrm>
              <a:off x="3933" y="2544"/>
              <a:ext cx="1183"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made from high quality ingredients</a:t>
              </a:r>
              <a:endParaRPr lang="en-US" dirty="0">
                <a:cs typeface="Arial" charset="0"/>
              </a:endParaRPr>
            </a:p>
          </p:txBody>
        </p:sp>
        <p:sp>
          <p:nvSpPr>
            <p:cNvPr id="1104954" name="Line 57"/>
            <p:cNvSpPr>
              <a:spLocks noChangeShapeType="1"/>
            </p:cNvSpPr>
            <p:nvPr/>
          </p:nvSpPr>
          <p:spPr bwMode="auto">
            <a:xfrm>
              <a:off x="2743" y="2786"/>
              <a:ext cx="1228" cy="314"/>
            </a:xfrm>
            <a:prstGeom prst="line">
              <a:avLst/>
            </a:prstGeom>
            <a:noFill/>
            <a:ln w="6">
              <a:solidFill>
                <a:srgbClr val="000000"/>
              </a:solidFill>
              <a:miter lim="800000"/>
              <a:headEnd/>
              <a:tailEnd/>
            </a:ln>
          </p:spPr>
          <p:txBody>
            <a:bodyPr/>
            <a:lstStyle/>
            <a:p>
              <a:endParaRPr lang="en-US" dirty="0"/>
            </a:p>
          </p:txBody>
        </p:sp>
        <p:sp>
          <p:nvSpPr>
            <p:cNvPr id="1104955" name="Oval 58"/>
            <p:cNvSpPr>
              <a:spLocks noChangeArrowheads="1"/>
            </p:cNvSpPr>
            <p:nvPr/>
          </p:nvSpPr>
          <p:spPr bwMode="auto">
            <a:xfrm>
              <a:off x="3939" y="3067"/>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56" name="Oval 59"/>
            <p:cNvSpPr>
              <a:spLocks noChangeArrowheads="1"/>
            </p:cNvSpPr>
            <p:nvPr/>
          </p:nvSpPr>
          <p:spPr bwMode="auto">
            <a:xfrm>
              <a:off x="3939" y="3067"/>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57" name="Rectangle 60"/>
            <p:cNvSpPr>
              <a:spLocks noChangeArrowheads="1"/>
            </p:cNvSpPr>
            <p:nvPr/>
          </p:nvSpPr>
          <p:spPr bwMode="auto">
            <a:xfrm>
              <a:off x="4029" y="3120"/>
              <a:ext cx="1100"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made from premium ingredients</a:t>
              </a:r>
              <a:endParaRPr lang="en-US" dirty="0">
                <a:cs typeface="Arial" charset="0"/>
              </a:endParaRPr>
            </a:p>
          </p:txBody>
        </p:sp>
        <p:sp>
          <p:nvSpPr>
            <p:cNvPr id="1104958" name="Line 61"/>
            <p:cNvSpPr>
              <a:spLocks noChangeShapeType="1"/>
            </p:cNvSpPr>
            <p:nvPr/>
          </p:nvSpPr>
          <p:spPr bwMode="auto">
            <a:xfrm flipV="1">
              <a:off x="2743" y="1935"/>
              <a:ext cx="2066" cy="851"/>
            </a:xfrm>
            <a:prstGeom prst="line">
              <a:avLst/>
            </a:prstGeom>
            <a:noFill/>
            <a:ln w="6">
              <a:solidFill>
                <a:srgbClr val="000000"/>
              </a:solidFill>
              <a:miter lim="800000"/>
              <a:headEnd/>
              <a:tailEnd/>
            </a:ln>
          </p:spPr>
          <p:txBody>
            <a:bodyPr/>
            <a:lstStyle/>
            <a:p>
              <a:endParaRPr lang="en-US" dirty="0"/>
            </a:p>
          </p:txBody>
        </p:sp>
        <p:sp>
          <p:nvSpPr>
            <p:cNvPr id="1104959" name="Oval 62"/>
            <p:cNvSpPr>
              <a:spLocks noChangeArrowheads="1"/>
            </p:cNvSpPr>
            <p:nvPr/>
          </p:nvSpPr>
          <p:spPr bwMode="auto">
            <a:xfrm>
              <a:off x="4777" y="1902"/>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60" name="Oval 63"/>
            <p:cNvSpPr>
              <a:spLocks noChangeArrowheads="1"/>
            </p:cNvSpPr>
            <p:nvPr/>
          </p:nvSpPr>
          <p:spPr bwMode="auto">
            <a:xfrm>
              <a:off x="4777" y="1902"/>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61" name="Rectangle 64"/>
            <p:cNvSpPr>
              <a:spLocks noChangeArrowheads="1"/>
            </p:cNvSpPr>
            <p:nvPr/>
          </p:nvSpPr>
          <p:spPr bwMode="auto">
            <a:xfrm>
              <a:off x="4873" y="1902"/>
              <a:ext cx="870"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Comes in varieties you like</a:t>
              </a:r>
              <a:endParaRPr lang="en-US" dirty="0">
                <a:cs typeface="Arial" charset="0"/>
              </a:endParaRPr>
            </a:p>
          </p:txBody>
        </p:sp>
        <p:sp>
          <p:nvSpPr>
            <p:cNvPr id="1104962" name="Line 65"/>
            <p:cNvSpPr>
              <a:spLocks noChangeShapeType="1"/>
            </p:cNvSpPr>
            <p:nvPr/>
          </p:nvSpPr>
          <p:spPr bwMode="auto">
            <a:xfrm>
              <a:off x="2743" y="2786"/>
              <a:ext cx="1554" cy="936"/>
            </a:xfrm>
            <a:prstGeom prst="line">
              <a:avLst/>
            </a:prstGeom>
            <a:noFill/>
            <a:ln w="6">
              <a:solidFill>
                <a:srgbClr val="000000"/>
              </a:solidFill>
              <a:miter lim="800000"/>
              <a:headEnd/>
              <a:tailEnd/>
            </a:ln>
          </p:spPr>
          <p:txBody>
            <a:bodyPr/>
            <a:lstStyle/>
            <a:p>
              <a:endParaRPr lang="en-US" dirty="0"/>
            </a:p>
          </p:txBody>
        </p:sp>
        <p:sp>
          <p:nvSpPr>
            <p:cNvPr id="1104963" name="Oval 66"/>
            <p:cNvSpPr>
              <a:spLocks noChangeArrowheads="1"/>
            </p:cNvSpPr>
            <p:nvPr/>
          </p:nvSpPr>
          <p:spPr bwMode="auto">
            <a:xfrm>
              <a:off x="4265" y="3689"/>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64" name="Oval 67"/>
            <p:cNvSpPr>
              <a:spLocks noChangeArrowheads="1"/>
            </p:cNvSpPr>
            <p:nvPr/>
          </p:nvSpPr>
          <p:spPr bwMode="auto">
            <a:xfrm>
              <a:off x="4265" y="3689"/>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65" name="Rectangle 68"/>
            <p:cNvSpPr>
              <a:spLocks noChangeArrowheads="1"/>
            </p:cNvSpPr>
            <p:nvPr/>
          </p:nvSpPr>
          <p:spPr bwMode="auto">
            <a:xfrm>
              <a:off x="4348" y="3650"/>
              <a:ext cx="1017"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Has a good texture/consistency</a:t>
              </a:r>
              <a:endParaRPr lang="en-US" dirty="0">
                <a:cs typeface="Arial" charset="0"/>
              </a:endParaRPr>
            </a:p>
          </p:txBody>
        </p:sp>
        <p:sp>
          <p:nvSpPr>
            <p:cNvPr id="1104966" name="Line 69"/>
            <p:cNvSpPr>
              <a:spLocks noChangeShapeType="1"/>
            </p:cNvSpPr>
            <p:nvPr/>
          </p:nvSpPr>
          <p:spPr bwMode="auto">
            <a:xfrm flipV="1">
              <a:off x="2743" y="2681"/>
              <a:ext cx="1311" cy="105"/>
            </a:xfrm>
            <a:prstGeom prst="line">
              <a:avLst/>
            </a:prstGeom>
            <a:noFill/>
            <a:ln w="6">
              <a:solidFill>
                <a:srgbClr val="000000"/>
              </a:solidFill>
              <a:miter lim="800000"/>
              <a:headEnd/>
              <a:tailEnd/>
            </a:ln>
          </p:spPr>
          <p:txBody>
            <a:bodyPr/>
            <a:lstStyle/>
            <a:p>
              <a:endParaRPr lang="en-US" dirty="0"/>
            </a:p>
          </p:txBody>
        </p:sp>
        <p:sp>
          <p:nvSpPr>
            <p:cNvPr id="1104967" name="Oval 70"/>
            <p:cNvSpPr>
              <a:spLocks noChangeArrowheads="1"/>
            </p:cNvSpPr>
            <p:nvPr/>
          </p:nvSpPr>
          <p:spPr bwMode="auto">
            <a:xfrm>
              <a:off x="4022" y="2648"/>
              <a:ext cx="64" cy="66"/>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68" name="Oval 71"/>
            <p:cNvSpPr>
              <a:spLocks noChangeArrowheads="1"/>
            </p:cNvSpPr>
            <p:nvPr/>
          </p:nvSpPr>
          <p:spPr bwMode="auto">
            <a:xfrm>
              <a:off x="4022" y="2648"/>
              <a:ext cx="64" cy="66"/>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69" name="Rectangle 72"/>
            <p:cNvSpPr>
              <a:spLocks noChangeArrowheads="1"/>
            </p:cNvSpPr>
            <p:nvPr/>
          </p:nvSpPr>
          <p:spPr bwMode="auto">
            <a:xfrm>
              <a:off x="4144" y="2668"/>
              <a:ext cx="793"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Has many different uses</a:t>
              </a:r>
              <a:endParaRPr lang="en-US" dirty="0">
                <a:cs typeface="Arial" charset="0"/>
              </a:endParaRPr>
            </a:p>
          </p:txBody>
        </p:sp>
        <p:sp>
          <p:nvSpPr>
            <p:cNvPr id="1104970" name="Line 73"/>
            <p:cNvSpPr>
              <a:spLocks noChangeShapeType="1"/>
            </p:cNvSpPr>
            <p:nvPr/>
          </p:nvSpPr>
          <p:spPr bwMode="auto">
            <a:xfrm flipV="1">
              <a:off x="2743" y="1431"/>
              <a:ext cx="800" cy="1355"/>
            </a:xfrm>
            <a:prstGeom prst="line">
              <a:avLst/>
            </a:prstGeom>
            <a:noFill/>
            <a:ln w="6">
              <a:solidFill>
                <a:srgbClr val="000000"/>
              </a:solidFill>
              <a:miter lim="800000"/>
              <a:headEnd/>
              <a:tailEnd/>
            </a:ln>
          </p:spPr>
          <p:txBody>
            <a:bodyPr/>
            <a:lstStyle/>
            <a:p>
              <a:endParaRPr lang="en-US" dirty="0"/>
            </a:p>
          </p:txBody>
        </p:sp>
        <p:sp>
          <p:nvSpPr>
            <p:cNvPr id="1104971" name="Oval 74"/>
            <p:cNvSpPr>
              <a:spLocks noChangeArrowheads="1"/>
            </p:cNvSpPr>
            <p:nvPr/>
          </p:nvSpPr>
          <p:spPr bwMode="auto">
            <a:xfrm>
              <a:off x="3511" y="1398"/>
              <a:ext cx="64" cy="65"/>
            </a:xfrm>
            <a:prstGeom prst="ellipse">
              <a:avLst/>
            </a:prstGeom>
            <a:solidFill>
              <a:srgbClr val="FF0000"/>
            </a:solidFill>
            <a:ln w="0">
              <a:solidFill>
                <a:srgbClr val="000000"/>
              </a:solidFill>
              <a:round/>
              <a:headEnd/>
              <a:tailEnd/>
            </a:ln>
          </p:spPr>
          <p:txBody>
            <a:bodyPr/>
            <a:lstStyle/>
            <a:p>
              <a:endParaRPr lang="en-US" dirty="0">
                <a:latin typeface="Calibri" pitchFamily="34" charset="0"/>
              </a:endParaRPr>
            </a:p>
          </p:txBody>
        </p:sp>
        <p:sp>
          <p:nvSpPr>
            <p:cNvPr id="1104972" name="Oval 75"/>
            <p:cNvSpPr>
              <a:spLocks noChangeArrowheads="1"/>
            </p:cNvSpPr>
            <p:nvPr/>
          </p:nvSpPr>
          <p:spPr bwMode="auto">
            <a:xfrm>
              <a:off x="3511" y="1398"/>
              <a:ext cx="64" cy="65"/>
            </a:xfrm>
            <a:prstGeom prst="ellipse">
              <a:avLst/>
            </a:prstGeom>
            <a:noFill/>
            <a:ln w="6">
              <a:solidFill>
                <a:srgbClr val="000000"/>
              </a:solidFill>
              <a:miter lim="800000"/>
              <a:headEnd/>
              <a:tailEnd/>
            </a:ln>
          </p:spPr>
          <p:txBody>
            <a:bodyPr/>
            <a:lstStyle/>
            <a:p>
              <a:endParaRPr lang="en-US" dirty="0">
                <a:latin typeface="Calibri" pitchFamily="34" charset="0"/>
              </a:endParaRPr>
            </a:p>
          </p:txBody>
        </p:sp>
        <p:sp>
          <p:nvSpPr>
            <p:cNvPr id="1104973" name="Rectangle 76"/>
            <p:cNvSpPr>
              <a:spLocks noChangeArrowheads="1"/>
            </p:cNvSpPr>
            <p:nvPr/>
          </p:nvSpPr>
          <p:spPr bwMode="auto">
            <a:xfrm>
              <a:off x="3626" y="1352"/>
              <a:ext cx="1644" cy="91"/>
            </a:xfrm>
            <a:prstGeom prst="rect">
              <a:avLst/>
            </a:prstGeom>
            <a:noFill/>
            <a:ln w="9525">
              <a:noFill/>
              <a:miter lim="800000"/>
              <a:headEnd/>
              <a:tailEnd/>
            </a:ln>
          </p:spPr>
          <p:txBody>
            <a:bodyPr wrap="none" lIns="0" tIns="0" rIns="0" bIns="0">
              <a:spAutoFit/>
            </a:bodyPr>
            <a:lstStyle/>
            <a:p>
              <a:r>
                <a:rPr lang="en-US" sz="900" dirty="0">
                  <a:solidFill>
                    <a:srgbClr val="000000"/>
                  </a:solidFill>
                  <a:cs typeface="Arial" charset="0"/>
                </a:rPr>
                <a:t>Is a product you would recommend to friends/family</a:t>
              </a:r>
              <a:endParaRPr lang="en-US" dirty="0">
                <a:cs typeface="Arial" charset="0"/>
              </a:endParaRPr>
            </a:p>
          </p:txBody>
        </p:sp>
        <p:sp>
          <p:nvSpPr>
            <p:cNvPr id="1104974" name="Freeform 77"/>
            <p:cNvSpPr>
              <a:spLocks noEditPoints="1"/>
            </p:cNvSpPr>
            <p:nvPr/>
          </p:nvSpPr>
          <p:spPr bwMode="auto">
            <a:xfrm>
              <a:off x="95" y="4062"/>
              <a:ext cx="237" cy="26"/>
            </a:xfrm>
            <a:custGeom>
              <a:avLst/>
              <a:gdLst>
                <a:gd name="T0" fmla="*/ 0 w 237"/>
                <a:gd name="T1" fmla="*/ 10 h 26"/>
                <a:gd name="T2" fmla="*/ 230 w 237"/>
                <a:gd name="T3" fmla="*/ 10 h 26"/>
                <a:gd name="T4" fmla="*/ 230 w 237"/>
                <a:gd name="T5" fmla="*/ 16 h 26"/>
                <a:gd name="T6" fmla="*/ 0 w 237"/>
                <a:gd name="T7" fmla="*/ 16 h 26"/>
                <a:gd name="T8" fmla="*/ 0 w 237"/>
                <a:gd name="T9" fmla="*/ 10 h 26"/>
                <a:gd name="T10" fmla="*/ 237 w 237"/>
                <a:gd name="T11" fmla="*/ 13 h 26"/>
                <a:gd name="T12" fmla="*/ 215 w 237"/>
                <a:gd name="T13" fmla="*/ 26 h 26"/>
                <a:gd name="T14" fmla="*/ 215 w 237"/>
                <a:gd name="T15" fmla="*/ 0 h 26"/>
                <a:gd name="T16" fmla="*/ 237 w 237"/>
                <a:gd name="T17" fmla="*/ 13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26"/>
                <a:gd name="T29" fmla="*/ 237 w 237"/>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26">
                  <a:moveTo>
                    <a:pt x="0" y="10"/>
                  </a:moveTo>
                  <a:lnTo>
                    <a:pt x="230" y="10"/>
                  </a:lnTo>
                  <a:lnTo>
                    <a:pt x="230" y="16"/>
                  </a:lnTo>
                  <a:lnTo>
                    <a:pt x="0" y="16"/>
                  </a:lnTo>
                  <a:lnTo>
                    <a:pt x="0" y="10"/>
                  </a:lnTo>
                  <a:close/>
                  <a:moveTo>
                    <a:pt x="237" y="13"/>
                  </a:moveTo>
                  <a:lnTo>
                    <a:pt x="215" y="26"/>
                  </a:lnTo>
                  <a:lnTo>
                    <a:pt x="215" y="0"/>
                  </a:lnTo>
                  <a:lnTo>
                    <a:pt x="237" y="13"/>
                  </a:lnTo>
                  <a:close/>
                </a:path>
              </a:pathLst>
            </a:custGeom>
            <a:solidFill>
              <a:srgbClr val="000000"/>
            </a:solidFill>
            <a:ln w="6" cap="flat">
              <a:solidFill>
                <a:srgbClr val="000000"/>
              </a:solidFill>
              <a:prstDash val="solid"/>
              <a:bevel/>
              <a:headEnd/>
              <a:tailEnd/>
            </a:ln>
          </p:spPr>
          <p:txBody>
            <a:bodyPr/>
            <a:lstStyle/>
            <a:p>
              <a:endParaRPr lang="en-US" dirty="0"/>
            </a:p>
          </p:txBody>
        </p:sp>
        <p:sp>
          <p:nvSpPr>
            <p:cNvPr id="1104975" name="Rectangle 78"/>
            <p:cNvSpPr>
              <a:spLocks noChangeArrowheads="1"/>
            </p:cNvSpPr>
            <p:nvPr/>
          </p:nvSpPr>
          <p:spPr bwMode="auto">
            <a:xfrm>
              <a:off x="389" y="4036"/>
              <a:ext cx="249" cy="104"/>
            </a:xfrm>
            <a:prstGeom prst="rect">
              <a:avLst/>
            </a:prstGeom>
            <a:noFill/>
            <a:ln w="9525">
              <a:noFill/>
              <a:miter lim="800000"/>
              <a:headEnd/>
              <a:tailEnd/>
            </a:ln>
          </p:spPr>
          <p:txBody>
            <a:bodyPr wrap="none" lIns="0" tIns="0" rIns="0" bIns="0">
              <a:spAutoFit/>
            </a:bodyPr>
            <a:lstStyle/>
            <a:p>
              <a:r>
                <a:rPr lang="en-US" sz="900" b="1" dirty="0">
                  <a:solidFill>
                    <a:srgbClr val="000000"/>
                  </a:solidFill>
                  <a:cs typeface="Arial" charset="0"/>
                </a:rPr>
                <a:t>55.1 %</a:t>
              </a:r>
              <a:endParaRPr lang="en-US" dirty="0">
                <a:cs typeface="Arial" charset="0"/>
              </a:endParaRPr>
            </a:p>
          </p:txBody>
        </p:sp>
        <p:sp>
          <p:nvSpPr>
            <p:cNvPr id="1104976" name="Freeform 79"/>
            <p:cNvSpPr>
              <a:spLocks noEditPoints="1"/>
            </p:cNvSpPr>
            <p:nvPr/>
          </p:nvSpPr>
          <p:spPr bwMode="auto">
            <a:xfrm>
              <a:off x="82" y="3866"/>
              <a:ext cx="26" cy="209"/>
            </a:xfrm>
            <a:custGeom>
              <a:avLst/>
              <a:gdLst>
                <a:gd name="T0" fmla="*/ 10 w 26"/>
                <a:gd name="T1" fmla="*/ 209 h 209"/>
                <a:gd name="T2" fmla="*/ 10 w 26"/>
                <a:gd name="T3" fmla="*/ 6 h 209"/>
                <a:gd name="T4" fmla="*/ 16 w 26"/>
                <a:gd name="T5" fmla="*/ 6 h 209"/>
                <a:gd name="T6" fmla="*/ 16 w 26"/>
                <a:gd name="T7" fmla="*/ 209 h 209"/>
                <a:gd name="T8" fmla="*/ 10 w 26"/>
                <a:gd name="T9" fmla="*/ 209 h 209"/>
                <a:gd name="T10" fmla="*/ 13 w 26"/>
                <a:gd name="T11" fmla="*/ 0 h 209"/>
                <a:gd name="T12" fmla="*/ 26 w 26"/>
                <a:gd name="T13" fmla="*/ 22 h 209"/>
                <a:gd name="T14" fmla="*/ 0 w 26"/>
                <a:gd name="T15" fmla="*/ 22 h 209"/>
                <a:gd name="T16" fmla="*/ 13 w 26"/>
                <a:gd name="T17" fmla="*/ 0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09"/>
                <a:gd name="T29" fmla="*/ 26 w 26"/>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09">
                  <a:moveTo>
                    <a:pt x="10" y="209"/>
                  </a:moveTo>
                  <a:lnTo>
                    <a:pt x="10" y="6"/>
                  </a:lnTo>
                  <a:lnTo>
                    <a:pt x="16" y="6"/>
                  </a:lnTo>
                  <a:lnTo>
                    <a:pt x="16" y="209"/>
                  </a:lnTo>
                  <a:lnTo>
                    <a:pt x="10" y="209"/>
                  </a:lnTo>
                  <a:close/>
                  <a:moveTo>
                    <a:pt x="13" y="0"/>
                  </a:moveTo>
                  <a:lnTo>
                    <a:pt x="26" y="22"/>
                  </a:lnTo>
                  <a:lnTo>
                    <a:pt x="0" y="22"/>
                  </a:lnTo>
                  <a:lnTo>
                    <a:pt x="13" y="0"/>
                  </a:lnTo>
                  <a:close/>
                </a:path>
              </a:pathLst>
            </a:custGeom>
            <a:solidFill>
              <a:srgbClr val="000000"/>
            </a:solidFill>
            <a:ln w="6" cap="flat">
              <a:solidFill>
                <a:srgbClr val="000000"/>
              </a:solidFill>
              <a:prstDash val="solid"/>
              <a:bevel/>
              <a:headEnd/>
              <a:tailEnd/>
            </a:ln>
          </p:spPr>
          <p:txBody>
            <a:bodyPr/>
            <a:lstStyle/>
            <a:p>
              <a:endParaRPr lang="en-US" dirty="0"/>
            </a:p>
          </p:txBody>
        </p:sp>
        <p:sp>
          <p:nvSpPr>
            <p:cNvPr id="1104977" name="Rectangle 80"/>
            <p:cNvSpPr>
              <a:spLocks noChangeArrowheads="1"/>
            </p:cNvSpPr>
            <p:nvPr/>
          </p:nvSpPr>
          <p:spPr bwMode="auto">
            <a:xfrm>
              <a:off x="31" y="3781"/>
              <a:ext cx="249" cy="104"/>
            </a:xfrm>
            <a:prstGeom prst="rect">
              <a:avLst/>
            </a:prstGeom>
            <a:noFill/>
            <a:ln w="9525">
              <a:noFill/>
              <a:miter lim="800000"/>
              <a:headEnd/>
              <a:tailEnd/>
            </a:ln>
          </p:spPr>
          <p:txBody>
            <a:bodyPr wrap="none" lIns="0" tIns="0" rIns="0" bIns="0">
              <a:spAutoFit/>
            </a:bodyPr>
            <a:lstStyle/>
            <a:p>
              <a:r>
                <a:rPr lang="en-US" sz="900" b="1" dirty="0">
                  <a:solidFill>
                    <a:srgbClr val="000000"/>
                  </a:solidFill>
                  <a:cs typeface="Arial" charset="0"/>
                </a:rPr>
                <a:t>40.8 %</a:t>
              </a:r>
              <a:endParaRPr lang="en-US" dirty="0">
                <a:cs typeface="Arial" charset="0"/>
              </a:endParaRPr>
            </a:p>
          </p:txBody>
        </p:sp>
      </p:grpSp>
      <p:sp>
        <p:nvSpPr>
          <p:cNvPr id="61490" name="Rounded Rectangle 61489"/>
          <p:cNvSpPr/>
          <p:nvPr/>
        </p:nvSpPr>
        <p:spPr>
          <a:xfrm>
            <a:off x="317500" y="246063"/>
            <a:ext cx="2198688" cy="1063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165100" indent="-165100" fontAlgn="auto">
              <a:spcBef>
                <a:spcPts val="0"/>
              </a:spcBef>
              <a:spcAft>
                <a:spcPts val="0"/>
              </a:spcAft>
              <a:buFontTx/>
              <a:buAutoNum type="arabicPeriod"/>
              <a:defRPr/>
            </a:pPr>
            <a:r>
              <a:rPr lang="en-US" sz="1200" dirty="0"/>
              <a:t>Rank order of performance:</a:t>
            </a:r>
          </a:p>
          <a:p>
            <a:pPr marL="336550" lvl="1" indent="-117475" fontAlgn="auto">
              <a:spcBef>
                <a:spcPts val="0"/>
              </a:spcBef>
              <a:spcAft>
                <a:spcPts val="0"/>
              </a:spcAft>
              <a:buFontTx/>
              <a:buAutoNum type="arabicPeriod"/>
              <a:defRPr/>
            </a:pPr>
            <a:r>
              <a:rPr lang="en-US" sz="1100" dirty="0"/>
              <a:t>Bacon Ranch</a:t>
            </a:r>
          </a:p>
          <a:p>
            <a:pPr marL="336550" lvl="1" indent="-117475" fontAlgn="auto">
              <a:spcBef>
                <a:spcPts val="0"/>
              </a:spcBef>
              <a:spcAft>
                <a:spcPts val="0"/>
              </a:spcAft>
              <a:buFontTx/>
              <a:buAutoNum type="arabicPeriod"/>
              <a:defRPr/>
            </a:pPr>
            <a:r>
              <a:rPr lang="en-US" sz="1100" dirty="0"/>
              <a:t>Roasted Garlic Parmesan</a:t>
            </a:r>
          </a:p>
          <a:p>
            <a:pPr marL="336550" lvl="1" indent="-117475" fontAlgn="auto">
              <a:spcBef>
                <a:spcPts val="0"/>
              </a:spcBef>
              <a:spcAft>
                <a:spcPts val="0"/>
              </a:spcAft>
              <a:buFontTx/>
              <a:buAutoNum type="arabicPeriod"/>
              <a:defRPr/>
            </a:pPr>
            <a:r>
              <a:rPr lang="en-US" sz="1100" dirty="0"/>
              <a:t>Country Ranch</a:t>
            </a:r>
          </a:p>
          <a:p>
            <a:pPr marL="336550" lvl="1" indent="-117475" fontAlgn="auto">
              <a:spcBef>
                <a:spcPts val="0"/>
              </a:spcBef>
              <a:spcAft>
                <a:spcPts val="0"/>
              </a:spcAft>
              <a:buFontTx/>
              <a:buAutoNum type="arabicPeriod"/>
              <a:defRPr/>
            </a:pPr>
            <a:r>
              <a:rPr lang="en-US" sz="1100" dirty="0"/>
              <a:t>Chipotle</a:t>
            </a:r>
          </a:p>
        </p:txBody>
      </p:sp>
      <p:sp>
        <p:nvSpPr>
          <p:cNvPr id="83" name="Rounded Rectangle 82"/>
          <p:cNvSpPr/>
          <p:nvPr/>
        </p:nvSpPr>
        <p:spPr>
          <a:xfrm>
            <a:off x="3154363" y="636588"/>
            <a:ext cx="2609850" cy="588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111125" indent="-111125" fontAlgn="auto">
              <a:spcBef>
                <a:spcPts val="0"/>
              </a:spcBef>
              <a:spcAft>
                <a:spcPts val="0"/>
              </a:spcAft>
              <a:buFont typeface="+mj-lt"/>
              <a:buAutoNum type="arabicPeriod" startAt="2"/>
              <a:defRPr/>
            </a:pPr>
            <a:r>
              <a:rPr lang="en-US" sz="1200" dirty="0"/>
              <a:t>Best performer on OL:</a:t>
            </a:r>
          </a:p>
          <a:p>
            <a:pPr marL="288925" lvl="1" indent="-171450" fontAlgn="auto">
              <a:spcBef>
                <a:spcPts val="0"/>
              </a:spcBef>
              <a:spcAft>
                <a:spcPts val="0"/>
              </a:spcAft>
              <a:buFont typeface="Arial" pitchFamily="34" charset="0"/>
              <a:buChar char="•"/>
              <a:defRPr/>
            </a:pPr>
            <a:r>
              <a:rPr lang="en-US" sz="1100" dirty="0"/>
              <a:t>Bacon Ranch, as it excels on the attributes most correlated with OL.</a:t>
            </a:r>
          </a:p>
        </p:txBody>
      </p:sp>
      <p:sp>
        <p:nvSpPr>
          <p:cNvPr id="84" name="Rounded Rectangle 83"/>
          <p:cNvSpPr/>
          <p:nvPr/>
        </p:nvSpPr>
        <p:spPr>
          <a:xfrm>
            <a:off x="6111875" y="490538"/>
            <a:ext cx="2800350" cy="1641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165100" indent="-165100" fontAlgn="auto">
              <a:spcBef>
                <a:spcPts val="0"/>
              </a:spcBef>
              <a:spcAft>
                <a:spcPts val="0"/>
              </a:spcAft>
              <a:buFont typeface="+mj-lt"/>
              <a:buAutoNum type="arabicPeriod" startAt="3"/>
              <a:defRPr/>
            </a:pPr>
            <a:r>
              <a:rPr lang="en-US" sz="1200" dirty="0"/>
              <a:t>Similarly performing products:</a:t>
            </a:r>
          </a:p>
          <a:p>
            <a:pPr marL="288925" lvl="1" indent="-171450" fontAlgn="auto">
              <a:spcBef>
                <a:spcPts val="0"/>
              </a:spcBef>
              <a:spcAft>
                <a:spcPts val="0"/>
              </a:spcAft>
              <a:buFont typeface="Arial" pitchFamily="34" charset="0"/>
              <a:buChar char="•"/>
              <a:defRPr/>
            </a:pPr>
            <a:r>
              <a:rPr lang="en-US" sz="1100" dirty="0"/>
              <a:t>All products are fairly differentiated, though the two Ranch products have  similar profiles. </a:t>
            </a:r>
          </a:p>
          <a:p>
            <a:pPr marL="288925" lvl="1" indent="-171450" fontAlgn="auto">
              <a:spcBef>
                <a:spcPts val="0"/>
              </a:spcBef>
              <a:spcAft>
                <a:spcPts val="0"/>
              </a:spcAft>
              <a:buFont typeface="Arial" pitchFamily="34" charset="0"/>
              <a:buChar char="•"/>
              <a:defRPr/>
            </a:pPr>
            <a:r>
              <a:rPr lang="en-US" sz="1100" dirty="0"/>
              <a:t>Chipotle and Country Ranch are weaker performers overall, while Bacon Ranch and Roasted Garlic Parmesan display above average performance on OL. </a:t>
            </a:r>
          </a:p>
        </p:txBody>
      </p:sp>
      <p:sp>
        <p:nvSpPr>
          <p:cNvPr id="85" name="Rounded Rectangle 84"/>
          <p:cNvSpPr/>
          <p:nvPr/>
        </p:nvSpPr>
        <p:spPr>
          <a:xfrm>
            <a:off x="444500" y="1387475"/>
            <a:ext cx="3117850" cy="1062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165100" indent="-165100" fontAlgn="auto">
              <a:spcBef>
                <a:spcPts val="0"/>
              </a:spcBef>
              <a:spcAft>
                <a:spcPts val="0"/>
              </a:spcAft>
              <a:buFont typeface="+mj-lt"/>
              <a:buAutoNum type="arabicPeriod" startAt="4"/>
              <a:defRPr/>
            </a:pPr>
            <a:r>
              <a:rPr lang="en-US" sz="1200" dirty="0"/>
              <a:t>Highly correlated attributes:</a:t>
            </a:r>
          </a:p>
          <a:p>
            <a:pPr marL="288925" lvl="1" indent="-171450" fontAlgn="auto">
              <a:spcBef>
                <a:spcPts val="0"/>
              </a:spcBef>
              <a:spcAft>
                <a:spcPts val="0"/>
              </a:spcAft>
              <a:buFont typeface="Arial" pitchFamily="34" charset="0"/>
              <a:buChar char="•"/>
              <a:defRPr/>
            </a:pPr>
            <a:r>
              <a:rPr lang="en-US" sz="1100" dirty="0"/>
              <a:t>Attribute vectors  that lie near each other</a:t>
            </a:r>
          </a:p>
          <a:p>
            <a:pPr marL="458788" lvl="2" indent="-171450" fontAlgn="auto">
              <a:spcBef>
                <a:spcPts val="0"/>
              </a:spcBef>
              <a:spcAft>
                <a:spcPts val="0"/>
              </a:spcAft>
              <a:buFont typeface="Calibri" pitchFamily="34" charset="0"/>
              <a:buChar char="—"/>
              <a:defRPr/>
            </a:pPr>
            <a:r>
              <a:rPr lang="en-US" sz="1100" dirty="0"/>
              <a:t>‘Offers something different’ &amp; ‘Good texture/consistency’</a:t>
            </a:r>
          </a:p>
          <a:p>
            <a:pPr marL="458788" lvl="2" indent="-171450" fontAlgn="auto">
              <a:spcBef>
                <a:spcPts val="0"/>
              </a:spcBef>
              <a:spcAft>
                <a:spcPts val="0"/>
              </a:spcAft>
              <a:buFont typeface="Calibri" pitchFamily="34" charset="0"/>
              <a:buChar char="—"/>
              <a:defRPr/>
            </a:pPr>
            <a:r>
              <a:rPr lang="en-US" sz="1100" dirty="0"/>
              <a:t>‘Whole family would like’ &amp; “Would use regularly’</a:t>
            </a:r>
          </a:p>
        </p:txBody>
      </p:sp>
      <p:sp>
        <p:nvSpPr>
          <p:cNvPr id="86" name="Rounded Rectangle 85"/>
          <p:cNvSpPr/>
          <p:nvPr/>
        </p:nvSpPr>
        <p:spPr>
          <a:xfrm>
            <a:off x="261938" y="2914650"/>
            <a:ext cx="3209925" cy="132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63513">
              <a:buFont typeface="Calibri" pitchFamily="34" charset="0"/>
              <a:buAutoNum type="arabicPeriod" startAt="5"/>
              <a:defRPr/>
            </a:pPr>
            <a:r>
              <a:rPr lang="en-US" sz="1200" dirty="0">
                <a:solidFill>
                  <a:srgbClr val="FFFFFF"/>
                </a:solidFill>
              </a:rPr>
              <a:t>Least discriminating attributes:</a:t>
            </a:r>
          </a:p>
          <a:p>
            <a:pPr marL="177800" lvl="1" indent="-169863">
              <a:buFont typeface="Arial" charset="0"/>
              <a:buChar char="•"/>
              <a:defRPr/>
            </a:pPr>
            <a:r>
              <a:rPr lang="en-US" sz="1100" dirty="0">
                <a:solidFill>
                  <a:srgbClr val="FFFFFF"/>
                </a:solidFill>
              </a:rPr>
              <a:t>‘Is a Product you know &amp; trust’, ‘Is a product you would use regularly’, ‘Offers something different from current sandwich spreads’</a:t>
            </a:r>
          </a:p>
          <a:p>
            <a:pPr marL="177800" indent="-163513">
              <a:defRPr/>
            </a:pPr>
            <a:r>
              <a:rPr lang="en-US" sz="1200" dirty="0">
                <a:solidFill>
                  <a:srgbClr val="FFFFFF"/>
                </a:solidFill>
              </a:rPr>
              <a:t>Most discriminating attributes:</a:t>
            </a:r>
          </a:p>
          <a:p>
            <a:pPr marL="177800" lvl="1" indent="-169863">
              <a:buFont typeface="Arial" charset="0"/>
              <a:buChar char="•"/>
              <a:defRPr/>
            </a:pPr>
            <a:r>
              <a:rPr lang="en-US" sz="1100" dirty="0">
                <a:solidFill>
                  <a:srgbClr val="FFFFFF"/>
                </a:solidFill>
              </a:rPr>
              <a:t>‘Is good on different kinds of sandwiches’, ‘Comes in varieties you like’</a:t>
            </a:r>
            <a:endParaRPr lang="en-US" sz="1200" dirty="0">
              <a:solidFill>
                <a:srgbClr val="FFFFFF"/>
              </a:solidFill>
            </a:endParaRPr>
          </a:p>
        </p:txBody>
      </p:sp>
      <p:sp>
        <p:nvSpPr>
          <p:cNvPr id="87" name="Rounded Rectangle 86"/>
          <p:cNvSpPr/>
          <p:nvPr/>
        </p:nvSpPr>
        <p:spPr>
          <a:xfrm>
            <a:off x="5516563" y="6043613"/>
            <a:ext cx="3238500" cy="681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42887" indent="-228600" fontAlgn="auto">
              <a:spcBef>
                <a:spcPts val="0"/>
              </a:spcBef>
              <a:spcAft>
                <a:spcPts val="0"/>
              </a:spcAft>
              <a:buFont typeface="+mj-lt"/>
              <a:buAutoNum type="arabicPeriod" startAt="6"/>
              <a:defRPr/>
            </a:pPr>
            <a:r>
              <a:rPr lang="en-US" sz="1200" dirty="0"/>
              <a:t>Primary drivers of OL:</a:t>
            </a:r>
          </a:p>
          <a:p>
            <a:pPr marL="396875" lvl="1" indent="-171450" fontAlgn="auto">
              <a:spcBef>
                <a:spcPts val="0"/>
              </a:spcBef>
              <a:spcAft>
                <a:spcPts val="0"/>
              </a:spcAft>
              <a:buFont typeface="Arial" pitchFamily="34" charset="0"/>
              <a:buChar char="•"/>
              <a:defRPr/>
            </a:pPr>
            <a:r>
              <a:rPr lang="en-US" sz="1100" dirty="0"/>
              <a:t> ‘Is great tasting’, ‘made from premium/high quality ingredients’ ‘has many different uses’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0" grpId="0" animBg="1"/>
      <p:bldP spid="83" grpId="0" animBg="1"/>
      <p:bldP spid="84" grpId="0" animBg="1"/>
      <p:bldP spid="85" grpId="0" animBg="1"/>
      <p:bldP spid="86" grpId="0" animBg="1"/>
      <p:bldP spid="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79200" y="4680000"/>
            <a:ext cx="4430833" cy="1163395"/>
          </a:xfrm>
        </p:spPr>
        <p:txBody>
          <a:bodyPr/>
          <a:lstStyle/>
          <a:p>
            <a:r>
              <a:rPr lang="en-US" dirty="0" smtClean="0"/>
              <a:t>Macro Analysis; Determining the differences between two products </a:t>
            </a:r>
            <a:endParaRPr lang="en-US" dirty="0"/>
          </a:p>
        </p:txBody>
      </p:sp>
      <p:sp>
        <p:nvSpPr>
          <p:cNvPr id="1123329" name="Rectangle 2"/>
          <p:cNvSpPr>
            <a:spLocks noGrp="1" noChangeArrowheads="1"/>
          </p:cNvSpPr>
          <p:nvPr>
            <p:ph type="ctrTitle"/>
          </p:nvPr>
        </p:nvSpPr>
        <p:spPr>
          <a:xfrm>
            <a:off x="144463" y="2686050"/>
            <a:ext cx="4416425" cy="1495425"/>
          </a:xfrm>
        </p:spPr>
        <p:txBody>
          <a:bodyPr/>
          <a:lstStyle/>
          <a:p>
            <a:r>
              <a:rPr lang="en-US" dirty="0" smtClean="0"/>
              <a:t>Difference Driver</a:t>
            </a:r>
            <a:br>
              <a:rPr lang="en-US" dirty="0" smtClean="0"/>
            </a:br>
            <a:r>
              <a:rPr lang="en-US" dirty="0" smtClean="0"/>
              <a:t>Analysis</a:t>
            </a:r>
          </a:p>
        </p:txBody>
      </p:sp>
      <p:pic>
        <p:nvPicPr>
          <p:cNvPr id="4" name="Picture 3"/>
          <p:cNvPicPr>
            <a:picLocks noChangeAspect="1"/>
          </p:cNvPicPr>
          <p:nvPr/>
        </p:nvPicPr>
        <p:blipFill>
          <a:blip r:embed="rId3" cstate="print">
            <a:extLst/>
          </a:blip>
          <a:stretch>
            <a:fillRect/>
          </a:stretch>
        </p:blipFill>
        <p:spPr>
          <a:xfrm>
            <a:off x="7896086" y="1984302"/>
            <a:ext cx="1018753" cy="13866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lide Number Placeholder 6"/>
          <p:cNvSpPr>
            <a:spLocks noGrp="1"/>
          </p:cNvSpPr>
          <p:nvPr>
            <p:ph type="sldNum" sz="quarter" idx="12"/>
          </p:nvPr>
        </p:nvSpPr>
        <p:spPr/>
        <p:txBody>
          <a:bodyPr/>
          <a:lstStyle/>
          <a:p>
            <a:fld id="{99DB18A3-D21F-4BB0-9E84-DFB029941648}" type="slidenum">
              <a:rPr lang="de-DE" smtClean="0"/>
              <a:pPr/>
              <a:t>27</a:t>
            </a:fld>
            <a:endParaRPr lang="de-DE"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68" name="Rectangle 2"/>
          <p:cNvSpPr>
            <a:spLocks noGrp="1" noChangeArrowheads="1"/>
          </p:cNvSpPr>
          <p:nvPr>
            <p:ph type="title" idx="4294967295"/>
          </p:nvPr>
        </p:nvSpPr>
        <p:spPr bwMode="auto">
          <a:xfrm>
            <a:off x="838200" y="256788"/>
            <a:ext cx="8162925" cy="276999"/>
          </a:xfrm>
          <a:prstGeom prst="rect">
            <a:avLst/>
          </a:prstGeom>
          <a:noFill/>
          <a:ln>
            <a:miter lim="800000"/>
            <a:headEnd/>
            <a:tailEnd/>
          </a:ln>
        </p:spPr>
        <p:txBody>
          <a:bodyPr lIns="0" tIns="0" rIns="0" bIns="0" anchor="ctr">
            <a:spAutoFit/>
          </a:bodyPr>
          <a:lstStyle/>
          <a:p>
            <a:pPr algn="l" eaLnBrk="1" hangingPunct="1">
              <a:lnSpc>
                <a:spcPct val="90000"/>
              </a:lnSpc>
            </a:pPr>
            <a:r>
              <a:rPr lang="en-US" sz="2000" b="1" dirty="0" smtClean="0"/>
              <a:t>How to Visualize Reduction </a:t>
            </a:r>
          </a:p>
        </p:txBody>
      </p:sp>
      <p:sp>
        <p:nvSpPr>
          <p:cNvPr id="586769" name="Text Box 3"/>
          <p:cNvSpPr txBox="1">
            <a:spLocks noChangeArrowheads="1"/>
          </p:cNvSpPr>
          <p:nvPr/>
        </p:nvSpPr>
        <p:spPr bwMode="auto">
          <a:xfrm>
            <a:off x="2830513" y="1223963"/>
            <a:ext cx="2109787" cy="346075"/>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4D4D4D"/>
                </a:solidFill>
                <a:latin typeface="Verdana" pitchFamily="34" charset="0"/>
                <a:ea typeface="ＭＳ Ｐゴシック" charset="-128"/>
              </a:rPr>
              <a:t>Product A</a:t>
            </a:r>
          </a:p>
        </p:txBody>
      </p:sp>
      <p:sp>
        <p:nvSpPr>
          <p:cNvPr id="586770" name="Text Box 4"/>
          <p:cNvSpPr txBox="1">
            <a:spLocks noChangeArrowheads="1"/>
          </p:cNvSpPr>
          <p:nvPr/>
        </p:nvSpPr>
        <p:spPr bwMode="auto">
          <a:xfrm>
            <a:off x="5749925" y="1217613"/>
            <a:ext cx="2111375" cy="346075"/>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4D4D4D"/>
                </a:solidFill>
                <a:latin typeface="Verdana" pitchFamily="34" charset="0"/>
                <a:ea typeface="ＭＳ Ｐゴシック" charset="-128"/>
              </a:rPr>
              <a:t>Product B </a:t>
            </a:r>
          </a:p>
        </p:txBody>
      </p:sp>
      <p:sp>
        <p:nvSpPr>
          <p:cNvPr id="586771" name="Text Box 5"/>
          <p:cNvSpPr txBox="1">
            <a:spLocks noChangeArrowheads="1"/>
          </p:cNvSpPr>
          <p:nvPr/>
        </p:nvSpPr>
        <p:spPr bwMode="auto">
          <a:xfrm>
            <a:off x="141288" y="1635125"/>
            <a:ext cx="7680325" cy="336550"/>
          </a:xfrm>
          <a:prstGeom prst="rect">
            <a:avLst/>
          </a:prstGeom>
          <a:noFill/>
          <a:ln w="9525">
            <a:noFill/>
            <a:miter lim="800000"/>
            <a:headEnd/>
            <a:tailEnd/>
          </a:ln>
        </p:spPr>
        <p:txBody>
          <a:bodyPr wrap="none">
            <a:spAutoFit/>
          </a:bodyPr>
          <a:lstStyle/>
          <a:p>
            <a:pPr defTabSz="973138"/>
            <a:r>
              <a:rPr lang="en-US" sz="1600" dirty="0">
                <a:latin typeface="Verdana" pitchFamily="34" charset="0"/>
                <a:ea typeface="ＭＳ Ｐゴシック" charset="-128"/>
              </a:rPr>
              <a:t>Top Box Overall Rating             46.7%                                  37.6%      </a:t>
            </a:r>
          </a:p>
        </p:txBody>
      </p:sp>
      <p:sp>
        <p:nvSpPr>
          <p:cNvPr id="586772" name="AutoShape 6"/>
          <p:cNvSpPr>
            <a:spLocks noChangeArrowheads="1"/>
          </p:cNvSpPr>
          <p:nvPr/>
        </p:nvSpPr>
        <p:spPr bwMode="auto">
          <a:xfrm>
            <a:off x="4479925" y="1771650"/>
            <a:ext cx="1849438" cy="125413"/>
          </a:xfrm>
          <a:prstGeom prst="leftRightArrow">
            <a:avLst>
              <a:gd name="adj1" fmla="val 50000"/>
              <a:gd name="adj2" fmla="val 294936"/>
            </a:avLst>
          </a:prstGeom>
          <a:solidFill>
            <a:srgbClr val="FF3300"/>
          </a:solidFill>
          <a:ln w="9525" algn="ctr">
            <a:solidFill>
              <a:schemeClr val="tx1"/>
            </a:solidFill>
            <a:miter lim="800000"/>
            <a:headEnd/>
            <a:tailEnd/>
          </a:ln>
        </p:spPr>
        <p:txBody>
          <a:bodyPr wrap="none" anchor="ctr"/>
          <a:lstStyle/>
          <a:p>
            <a:pPr eaLnBrk="0" hangingPunct="0"/>
            <a:endParaRPr lang="en-US" dirty="0">
              <a:solidFill>
                <a:srgbClr val="FFFFFF"/>
              </a:solidFill>
              <a:ea typeface="ＭＳ Ｐゴシック" charset="-128"/>
            </a:endParaRPr>
          </a:p>
        </p:txBody>
      </p:sp>
      <p:sp>
        <p:nvSpPr>
          <p:cNvPr id="586773" name="Text Box 7"/>
          <p:cNvSpPr txBox="1">
            <a:spLocks noChangeArrowheads="1"/>
          </p:cNvSpPr>
          <p:nvPr/>
        </p:nvSpPr>
        <p:spPr bwMode="auto">
          <a:xfrm>
            <a:off x="4779963" y="1981200"/>
            <a:ext cx="1266825" cy="336550"/>
          </a:xfrm>
          <a:prstGeom prst="rect">
            <a:avLst/>
          </a:prstGeom>
          <a:noFill/>
          <a:ln w="9525">
            <a:noFill/>
            <a:miter lim="800000"/>
            <a:headEnd/>
            <a:tailEnd/>
          </a:ln>
        </p:spPr>
        <p:txBody>
          <a:bodyPr wrap="none">
            <a:spAutoFit/>
          </a:bodyPr>
          <a:lstStyle/>
          <a:p>
            <a:pPr algn="ctr" defTabSz="973138"/>
            <a:r>
              <a:rPr lang="en-US" sz="1600" dirty="0">
                <a:solidFill>
                  <a:srgbClr val="4D4D4D"/>
                </a:solidFill>
                <a:latin typeface="Verdana" pitchFamily="34" charset="0"/>
                <a:ea typeface="ＭＳ Ｐゴシック" charset="-128"/>
              </a:rPr>
              <a:t>100% Gap</a:t>
            </a:r>
          </a:p>
        </p:txBody>
      </p:sp>
      <p:grpSp>
        <p:nvGrpSpPr>
          <p:cNvPr id="2" name="Group 17"/>
          <p:cNvGrpSpPr>
            <a:grpSpLocks/>
          </p:cNvGrpSpPr>
          <p:nvPr/>
        </p:nvGrpSpPr>
        <p:grpSpPr bwMode="auto">
          <a:xfrm>
            <a:off x="223838" y="5076825"/>
            <a:ext cx="7488237" cy="1203325"/>
            <a:chOff x="141" y="3447"/>
            <a:chExt cx="4717" cy="758"/>
          </a:xfrm>
        </p:grpSpPr>
        <p:sp>
          <p:nvSpPr>
            <p:cNvPr id="586777" name="Text Box 9"/>
            <p:cNvSpPr txBox="1">
              <a:spLocks noChangeArrowheads="1"/>
            </p:cNvSpPr>
            <p:nvPr/>
          </p:nvSpPr>
          <p:spPr bwMode="auto">
            <a:xfrm>
              <a:off x="2014" y="3451"/>
              <a:ext cx="1329" cy="218"/>
            </a:xfrm>
            <a:prstGeom prst="rect">
              <a:avLst/>
            </a:prstGeom>
            <a:noFill/>
            <a:ln w="9525" algn="ctr">
              <a:solidFill>
                <a:schemeClr val="tx1"/>
              </a:solidFill>
              <a:miter lim="800000"/>
              <a:headEnd/>
              <a:tailEnd/>
            </a:ln>
          </p:spPr>
          <p:txBody>
            <a:bodyPr>
              <a:spAutoFit/>
            </a:bodyPr>
            <a:lstStyle/>
            <a:p>
              <a:pPr algn="ctr" defTabSz="973138"/>
              <a:r>
                <a:rPr lang="en-US" sz="1600" dirty="0">
                  <a:latin typeface="Verdana" pitchFamily="34" charset="0"/>
                  <a:ea typeface="ＭＳ Ｐゴシック" charset="-128"/>
                </a:rPr>
                <a:t>Product A</a:t>
              </a:r>
            </a:p>
          </p:txBody>
        </p:sp>
        <p:sp>
          <p:nvSpPr>
            <p:cNvPr id="586778" name="Text Box 10"/>
            <p:cNvSpPr txBox="1">
              <a:spLocks noChangeArrowheads="1"/>
            </p:cNvSpPr>
            <p:nvPr/>
          </p:nvSpPr>
          <p:spPr bwMode="auto">
            <a:xfrm>
              <a:off x="3529" y="3447"/>
              <a:ext cx="1329" cy="218"/>
            </a:xfrm>
            <a:prstGeom prst="rect">
              <a:avLst/>
            </a:prstGeom>
            <a:noFill/>
            <a:ln w="9525" algn="ctr">
              <a:solidFill>
                <a:schemeClr val="tx1"/>
              </a:solidFill>
              <a:miter lim="800000"/>
              <a:headEnd/>
              <a:tailEnd/>
            </a:ln>
          </p:spPr>
          <p:txBody>
            <a:bodyPr>
              <a:spAutoFit/>
            </a:bodyPr>
            <a:lstStyle/>
            <a:p>
              <a:pPr algn="ctr" defTabSz="973138"/>
              <a:r>
                <a:rPr lang="en-US" sz="1600" dirty="0">
                  <a:latin typeface="Verdana" pitchFamily="34" charset="0"/>
                  <a:ea typeface="ＭＳ Ｐゴシック" charset="-128"/>
                </a:rPr>
                <a:t>Product B </a:t>
              </a:r>
            </a:p>
          </p:txBody>
        </p:sp>
        <p:sp>
          <p:nvSpPr>
            <p:cNvPr id="586779" name="Text Box 11"/>
            <p:cNvSpPr txBox="1">
              <a:spLocks noChangeArrowheads="1"/>
            </p:cNvSpPr>
            <p:nvPr/>
          </p:nvSpPr>
          <p:spPr bwMode="auto">
            <a:xfrm>
              <a:off x="141" y="3793"/>
              <a:ext cx="4568" cy="212"/>
            </a:xfrm>
            <a:prstGeom prst="rect">
              <a:avLst/>
            </a:prstGeom>
            <a:noFill/>
            <a:ln w="9525">
              <a:noFill/>
              <a:miter lim="800000"/>
              <a:headEnd/>
              <a:tailEnd/>
            </a:ln>
          </p:spPr>
          <p:txBody>
            <a:bodyPr wrap="none">
              <a:spAutoFit/>
            </a:bodyPr>
            <a:lstStyle/>
            <a:p>
              <a:pPr defTabSz="973138"/>
              <a:r>
                <a:rPr lang="en-US" sz="1600" dirty="0">
                  <a:latin typeface="Verdana" pitchFamily="34" charset="0"/>
                  <a:ea typeface="ＭＳ Ｐゴシック" charset="-128"/>
                </a:rPr>
                <a:t>Top Box Overall Rating                46.7%                         45.0%      </a:t>
              </a:r>
            </a:p>
          </p:txBody>
        </p:sp>
        <p:sp>
          <p:nvSpPr>
            <p:cNvPr id="586780" name="AutoShape 12"/>
            <p:cNvSpPr>
              <a:spLocks noChangeArrowheads="1"/>
            </p:cNvSpPr>
            <p:nvPr/>
          </p:nvSpPr>
          <p:spPr bwMode="auto">
            <a:xfrm>
              <a:off x="3199" y="3868"/>
              <a:ext cx="457" cy="85"/>
            </a:xfrm>
            <a:prstGeom prst="leftRightArrow">
              <a:avLst>
                <a:gd name="adj1" fmla="val 50000"/>
                <a:gd name="adj2" fmla="val 107529"/>
              </a:avLst>
            </a:prstGeom>
            <a:solidFill>
              <a:srgbClr val="FF3300"/>
            </a:solidFill>
            <a:ln w="9525" algn="ctr">
              <a:solidFill>
                <a:schemeClr val="tx1"/>
              </a:solidFill>
              <a:miter lim="800000"/>
              <a:headEnd/>
              <a:tailEnd/>
            </a:ln>
          </p:spPr>
          <p:txBody>
            <a:bodyPr wrap="none" anchor="ctr"/>
            <a:lstStyle/>
            <a:p>
              <a:pPr eaLnBrk="0" hangingPunct="0"/>
              <a:endParaRPr lang="en-US" dirty="0">
                <a:ea typeface="ＭＳ Ｐゴシック" charset="-128"/>
              </a:endParaRPr>
            </a:p>
          </p:txBody>
        </p:sp>
        <p:sp>
          <p:nvSpPr>
            <p:cNvPr id="586781" name="Text Box 13"/>
            <p:cNvSpPr txBox="1">
              <a:spLocks noChangeArrowheads="1"/>
            </p:cNvSpPr>
            <p:nvPr/>
          </p:nvSpPr>
          <p:spPr bwMode="auto">
            <a:xfrm>
              <a:off x="2625" y="3993"/>
              <a:ext cx="1608" cy="212"/>
            </a:xfrm>
            <a:prstGeom prst="rect">
              <a:avLst/>
            </a:prstGeom>
            <a:noFill/>
            <a:ln w="9525">
              <a:noFill/>
              <a:miter lim="800000"/>
              <a:headEnd/>
              <a:tailEnd/>
            </a:ln>
          </p:spPr>
          <p:txBody>
            <a:bodyPr wrap="none">
              <a:spAutoFit/>
            </a:bodyPr>
            <a:lstStyle/>
            <a:p>
              <a:pPr algn="ctr" defTabSz="973138"/>
              <a:r>
                <a:rPr lang="en-US" sz="1600" dirty="0">
                  <a:latin typeface="Verdana" pitchFamily="34" charset="0"/>
                  <a:ea typeface="ＭＳ Ｐゴシック" charset="-128"/>
                </a:rPr>
                <a:t>81.46% Gap Reduction</a:t>
              </a:r>
            </a:p>
          </p:txBody>
        </p:sp>
      </p:grpSp>
      <p:sp>
        <p:nvSpPr>
          <p:cNvPr id="2760718" name="Text Box 14"/>
          <p:cNvSpPr txBox="1">
            <a:spLocks noChangeArrowheads="1"/>
          </p:cNvSpPr>
          <p:nvPr/>
        </p:nvSpPr>
        <p:spPr bwMode="auto">
          <a:xfrm>
            <a:off x="203200" y="4587875"/>
            <a:ext cx="5953125" cy="338138"/>
          </a:xfrm>
          <a:prstGeom prst="rect">
            <a:avLst/>
          </a:prstGeom>
          <a:noFill/>
          <a:ln w="9525">
            <a:noFill/>
            <a:miter lim="800000"/>
            <a:headEnd/>
            <a:tailEnd/>
          </a:ln>
        </p:spPr>
        <p:txBody>
          <a:bodyPr wrap="none">
            <a:spAutoFit/>
          </a:bodyPr>
          <a:lstStyle/>
          <a:p>
            <a:pPr defTabSz="973138"/>
            <a:r>
              <a:rPr lang="en-US" sz="1600" b="1" dirty="0">
                <a:solidFill>
                  <a:schemeClr val="tx2"/>
                </a:solidFill>
                <a:latin typeface="Verdana" pitchFamily="34" charset="0"/>
                <a:ea typeface="ＭＳ Ｐゴシック" charset="-128"/>
              </a:rPr>
              <a:t>If Product B </a:t>
            </a:r>
            <a:r>
              <a:rPr lang="en-US" sz="1600" b="1" i="1" dirty="0">
                <a:solidFill>
                  <a:schemeClr val="tx2"/>
                </a:solidFill>
                <a:latin typeface="Verdana" pitchFamily="34" charset="0"/>
                <a:ea typeface="ＭＳ Ｐゴシック" charset="-128"/>
              </a:rPr>
              <a:t>improved</a:t>
            </a:r>
            <a:r>
              <a:rPr lang="en-US" sz="1600" b="1" dirty="0">
                <a:solidFill>
                  <a:schemeClr val="tx2"/>
                </a:solidFill>
                <a:latin typeface="Verdana" pitchFamily="34" charset="0"/>
                <a:ea typeface="ＭＳ Ｐゴシック" charset="-128"/>
              </a:rPr>
              <a:t> performance on thickness: </a:t>
            </a:r>
          </a:p>
        </p:txBody>
      </p:sp>
      <p:graphicFrame>
        <p:nvGraphicFramePr>
          <p:cNvPr id="2760719" name="Object 15"/>
          <p:cNvGraphicFramePr>
            <a:graphicFrameLocks noChangeAspect="1"/>
          </p:cNvGraphicFramePr>
          <p:nvPr/>
        </p:nvGraphicFramePr>
        <p:xfrm>
          <a:off x="1722438" y="2973388"/>
          <a:ext cx="5740400" cy="1473200"/>
        </p:xfrm>
        <a:graphic>
          <a:graphicData uri="http://schemas.openxmlformats.org/presentationml/2006/ole">
            <mc:AlternateContent xmlns:mc="http://schemas.openxmlformats.org/markup-compatibility/2006">
              <mc:Choice xmlns:v="urn:schemas-microsoft-com:vml" Requires="v">
                <p:oleObj spid="_x0000_s641060" name="Worksheet" r:id="rId4" imgW="6057900" imgH="1581302" progId="Excel.Sheet.8">
                  <p:link updateAutomatic="1"/>
                </p:oleObj>
              </mc:Choice>
              <mc:Fallback>
                <p:oleObj name="Worksheet" r:id="rId4" imgW="6057900" imgH="1581302"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2973388"/>
                        <a:ext cx="57404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0720" name="Text Box 16"/>
          <p:cNvSpPr txBox="1">
            <a:spLocks noChangeArrowheads="1"/>
          </p:cNvSpPr>
          <p:nvPr/>
        </p:nvSpPr>
        <p:spPr bwMode="auto">
          <a:xfrm>
            <a:off x="128588" y="2478088"/>
            <a:ext cx="9124950" cy="338137"/>
          </a:xfrm>
          <a:prstGeom prst="rect">
            <a:avLst/>
          </a:prstGeom>
          <a:noFill/>
          <a:ln w="9525">
            <a:noFill/>
            <a:miter lim="800000"/>
            <a:headEnd/>
            <a:tailEnd/>
          </a:ln>
        </p:spPr>
        <p:txBody>
          <a:bodyPr wrap="none">
            <a:spAutoFit/>
          </a:bodyPr>
          <a:lstStyle/>
          <a:p>
            <a:pPr defTabSz="973138"/>
            <a:r>
              <a:rPr lang="en-US" sz="1600" b="1" dirty="0">
                <a:solidFill>
                  <a:schemeClr val="tx2"/>
                </a:solidFill>
                <a:latin typeface="Verdana" pitchFamily="34" charset="0"/>
                <a:ea typeface="ＭＳ Ｐゴシック" charset="-128"/>
              </a:rPr>
              <a:t>Difference Driver was run and identified the top attribute for </a:t>
            </a:r>
            <a:r>
              <a:rPr lang="en-US" sz="1600" b="1" u="sng" dirty="0">
                <a:solidFill>
                  <a:schemeClr val="tx2"/>
                </a:solidFill>
                <a:latin typeface="Verdana" pitchFamily="34" charset="0"/>
                <a:ea typeface="ＭＳ Ｐゴシック" charset="-128"/>
              </a:rPr>
              <a:t>improvement:</a:t>
            </a:r>
          </a:p>
        </p:txBody>
      </p:sp>
      <p:sp>
        <p:nvSpPr>
          <p:cNvPr id="18" name="Slide Number Placeholder 17"/>
          <p:cNvSpPr>
            <a:spLocks noGrp="1"/>
          </p:cNvSpPr>
          <p:nvPr>
            <p:ph type="sldNum" sz="quarter" idx="12"/>
          </p:nvPr>
        </p:nvSpPr>
        <p:spPr/>
        <p:txBody>
          <a:bodyPr/>
          <a:lstStyle/>
          <a:p>
            <a:fld id="{99DB18A3-D21F-4BB0-9E84-DFB029941648}" type="slidenum">
              <a:rPr lang="de-DE" smtClean="0"/>
              <a:pPr/>
              <a:t>28</a:t>
            </a:fld>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7607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07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07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07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0718" grpId="0"/>
      <p:bldP spid="2760720" grpId="0"/>
      <p:bldP spid="276072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15" name="Rectangle 18"/>
          <p:cNvSpPr>
            <a:spLocks noGrp="1" noChangeArrowheads="1"/>
          </p:cNvSpPr>
          <p:nvPr>
            <p:ph type="title"/>
          </p:nvPr>
        </p:nvSpPr>
        <p:spPr>
          <a:xfrm>
            <a:off x="838200" y="119063"/>
            <a:ext cx="8162925" cy="554037"/>
          </a:xfrm>
        </p:spPr>
        <p:txBody>
          <a:bodyPr/>
          <a:lstStyle/>
          <a:p>
            <a:r>
              <a:rPr lang="en-US" dirty="0" smtClean="0"/>
              <a:t>How to Visualize Increase </a:t>
            </a:r>
          </a:p>
        </p:txBody>
      </p:sp>
      <p:sp>
        <p:nvSpPr>
          <p:cNvPr id="588816" name="Text Box 3"/>
          <p:cNvSpPr txBox="1">
            <a:spLocks noChangeArrowheads="1"/>
          </p:cNvSpPr>
          <p:nvPr/>
        </p:nvSpPr>
        <p:spPr bwMode="auto">
          <a:xfrm>
            <a:off x="2751138" y="1176338"/>
            <a:ext cx="2109787" cy="346075"/>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4D4D4D"/>
                </a:solidFill>
                <a:latin typeface="Verdana" pitchFamily="34" charset="0"/>
                <a:ea typeface="ＭＳ Ｐゴシック" charset="-128"/>
              </a:rPr>
              <a:t>Product A</a:t>
            </a:r>
          </a:p>
        </p:txBody>
      </p:sp>
      <p:sp>
        <p:nvSpPr>
          <p:cNvPr id="588817" name="Text Box 4"/>
          <p:cNvSpPr txBox="1">
            <a:spLocks noChangeArrowheads="1"/>
          </p:cNvSpPr>
          <p:nvPr/>
        </p:nvSpPr>
        <p:spPr bwMode="auto">
          <a:xfrm>
            <a:off x="6046788" y="1169988"/>
            <a:ext cx="2109787" cy="346075"/>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4D4D4D"/>
                </a:solidFill>
                <a:latin typeface="Verdana" pitchFamily="34" charset="0"/>
                <a:ea typeface="ＭＳ Ｐゴシック" charset="-128"/>
              </a:rPr>
              <a:t>Product B </a:t>
            </a:r>
          </a:p>
        </p:txBody>
      </p:sp>
      <p:sp>
        <p:nvSpPr>
          <p:cNvPr id="588818" name="Text Box 5"/>
          <p:cNvSpPr txBox="1">
            <a:spLocks noChangeArrowheads="1"/>
          </p:cNvSpPr>
          <p:nvPr/>
        </p:nvSpPr>
        <p:spPr bwMode="auto">
          <a:xfrm>
            <a:off x="315913" y="1652588"/>
            <a:ext cx="7608887" cy="336550"/>
          </a:xfrm>
          <a:prstGeom prst="rect">
            <a:avLst/>
          </a:prstGeom>
          <a:noFill/>
          <a:ln w="9525">
            <a:noFill/>
            <a:miter lim="800000"/>
            <a:headEnd/>
            <a:tailEnd/>
          </a:ln>
        </p:spPr>
        <p:txBody>
          <a:bodyPr wrap="none">
            <a:spAutoFit/>
          </a:bodyPr>
          <a:lstStyle/>
          <a:p>
            <a:pPr defTabSz="973138"/>
            <a:r>
              <a:rPr lang="en-US" sz="1600" dirty="0">
                <a:solidFill>
                  <a:srgbClr val="004E69"/>
                </a:solidFill>
                <a:latin typeface="Verdana" pitchFamily="34" charset="0"/>
                <a:ea typeface="ＭＳ Ｐゴシック" charset="-128"/>
              </a:rPr>
              <a:t>Top Box Overall Rating       46.7%                                       37.6%      </a:t>
            </a:r>
          </a:p>
        </p:txBody>
      </p:sp>
      <p:sp>
        <p:nvSpPr>
          <p:cNvPr id="588819" name="AutoShape 6"/>
          <p:cNvSpPr>
            <a:spLocks noChangeArrowheads="1"/>
          </p:cNvSpPr>
          <p:nvPr/>
        </p:nvSpPr>
        <p:spPr bwMode="auto">
          <a:xfrm>
            <a:off x="4557713" y="1735138"/>
            <a:ext cx="1576387" cy="125412"/>
          </a:xfrm>
          <a:prstGeom prst="leftRightArrow">
            <a:avLst>
              <a:gd name="adj1" fmla="val 50000"/>
              <a:gd name="adj2" fmla="val 251393"/>
            </a:avLst>
          </a:prstGeom>
          <a:solidFill>
            <a:srgbClr val="FF3300"/>
          </a:solidFill>
          <a:ln w="9525" algn="ctr">
            <a:solidFill>
              <a:schemeClr val="tx1"/>
            </a:solidFill>
            <a:miter lim="800000"/>
            <a:headEnd/>
            <a:tailEnd/>
          </a:ln>
        </p:spPr>
        <p:txBody>
          <a:bodyPr wrap="none" anchor="ctr"/>
          <a:lstStyle/>
          <a:p>
            <a:pPr eaLnBrk="0" hangingPunct="0"/>
            <a:endParaRPr lang="en-US" dirty="0">
              <a:solidFill>
                <a:srgbClr val="FFFFFF"/>
              </a:solidFill>
              <a:ea typeface="ＭＳ Ｐゴシック" charset="-128"/>
            </a:endParaRPr>
          </a:p>
        </p:txBody>
      </p:sp>
      <p:sp>
        <p:nvSpPr>
          <p:cNvPr id="588820" name="Text Box 7"/>
          <p:cNvSpPr txBox="1">
            <a:spLocks noChangeArrowheads="1"/>
          </p:cNvSpPr>
          <p:nvPr/>
        </p:nvSpPr>
        <p:spPr bwMode="auto">
          <a:xfrm>
            <a:off x="4719638" y="1922463"/>
            <a:ext cx="1266825" cy="336550"/>
          </a:xfrm>
          <a:prstGeom prst="rect">
            <a:avLst/>
          </a:prstGeom>
          <a:noFill/>
          <a:ln w="9525">
            <a:noFill/>
            <a:miter lim="800000"/>
            <a:headEnd/>
            <a:tailEnd/>
          </a:ln>
        </p:spPr>
        <p:txBody>
          <a:bodyPr wrap="none">
            <a:spAutoFit/>
          </a:bodyPr>
          <a:lstStyle/>
          <a:p>
            <a:pPr algn="ctr" defTabSz="973138"/>
            <a:r>
              <a:rPr lang="en-US" sz="1600" dirty="0">
                <a:solidFill>
                  <a:srgbClr val="4D4D4D"/>
                </a:solidFill>
                <a:latin typeface="Verdana" pitchFamily="34" charset="0"/>
                <a:ea typeface="ＭＳ Ｐゴシック" charset="-128"/>
              </a:rPr>
              <a:t>100% Gap</a:t>
            </a:r>
          </a:p>
        </p:txBody>
      </p:sp>
      <p:grpSp>
        <p:nvGrpSpPr>
          <p:cNvPr id="2" name="Group 20"/>
          <p:cNvGrpSpPr>
            <a:grpSpLocks/>
          </p:cNvGrpSpPr>
          <p:nvPr/>
        </p:nvGrpSpPr>
        <p:grpSpPr bwMode="auto">
          <a:xfrm>
            <a:off x="223838" y="5086350"/>
            <a:ext cx="8169275" cy="1158875"/>
            <a:chOff x="141" y="3428"/>
            <a:chExt cx="5146" cy="730"/>
          </a:xfrm>
        </p:grpSpPr>
        <p:sp>
          <p:nvSpPr>
            <p:cNvPr id="588824" name="Text Box 9"/>
            <p:cNvSpPr txBox="1">
              <a:spLocks noChangeArrowheads="1"/>
            </p:cNvSpPr>
            <p:nvPr/>
          </p:nvSpPr>
          <p:spPr bwMode="auto">
            <a:xfrm>
              <a:off x="1726" y="3428"/>
              <a:ext cx="1329" cy="218"/>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004E69"/>
                  </a:solidFill>
                  <a:latin typeface="Verdana" pitchFamily="34" charset="0"/>
                  <a:ea typeface="ＭＳ Ｐゴシック" charset="-128"/>
                </a:rPr>
                <a:t>Product A</a:t>
              </a:r>
            </a:p>
          </p:txBody>
        </p:sp>
        <p:sp>
          <p:nvSpPr>
            <p:cNvPr id="588825" name="Text Box 10"/>
            <p:cNvSpPr txBox="1">
              <a:spLocks noChangeArrowheads="1"/>
            </p:cNvSpPr>
            <p:nvPr/>
          </p:nvSpPr>
          <p:spPr bwMode="auto">
            <a:xfrm>
              <a:off x="3956" y="3432"/>
              <a:ext cx="1331" cy="218"/>
            </a:xfrm>
            <a:prstGeom prst="rect">
              <a:avLst/>
            </a:prstGeom>
            <a:noFill/>
            <a:ln w="9525" algn="ctr">
              <a:solidFill>
                <a:schemeClr val="tx1"/>
              </a:solidFill>
              <a:miter lim="800000"/>
              <a:headEnd/>
              <a:tailEnd/>
            </a:ln>
          </p:spPr>
          <p:txBody>
            <a:bodyPr>
              <a:spAutoFit/>
            </a:bodyPr>
            <a:lstStyle/>
            <a:p>
              <a:pPr algn="ctr" defTabSz="973138"/>
              <a:r>
                <a:rPr lang="en-US" sz="1600" dirty="0">
                  <a:solidFill>
                    <a:srgbClr val="004E69"/>
                  </a:solidFill>
                  <a:latin typeface="Verdana" pitchFamily="34" charset="0"/>
                  <a:ea typeface="ＭＳ Ｐゴシック" charset="-128"/>
                </a:rPr>
                <a:t>Product B </a:t>
              </a:r>
            </a:p>
          </p:txBody>
        </p:sp>
        <p:sp>
          <p:nvSpPr>
            <p:cNvPr id="588826" name="Text Box 11"/>
            <p:cNvSpPr txBox="1">
              <a:spLocks noChangeArrowheads="1"/>
            </p:cNvSpPr>
            <p:nvPr/>
          </p:nvSpPr>
          <p:spPr bwMode="auto">
            <a:xfrm>
              <a:off x="141" y="3797"/>
              <a:ext cx="5144" cy="212"/>
            </a:xfrm>
            <a:prstGeom prst="rect">
              <a:avLst/>
            </a:prstGeom>
            <a:noFill/>
            <a:ln w="9525">
              <a:noFill/>
              <a:miter lim="800000"/>
              <a:headEnd/>
              <a:tailEnd/>
            </a:ln>
          </p:spPr>
          <p:txBody>
            <a:bodyPr wrap="none">
              <a:spAutoFit/>
            </a:bodyPr>
            <a:lstStyle/>
            <a:p>
              <a:pPr defTabSz="973138"/>
              <a:r>
                <a:rPr lang="en-US" sz="1600" dirty="0">
                  <a:solidFill>
                    <a:srgbClr val="004E69"/>
                  </a:solidFill>
                  <a:latin typeface="Verdana" pitchFamily="34" charset="0"/>
                  <a:ea typeface="ＭＳ Ｐゴシック" charset="-128"/>
                </a:rPr>
                <a:t>Top Box Overall Rating         46.7%                                           </a:t>
              </a:r>
              <a:r>
                <a:rPr lang="en-US" sz="1600" dirty="0">
                  <a:solidFill>
                    <a:srgbClr val="FF3300"/>
                  </a:solidFill>
                  <a:latin typeface="Verdana" pitchFamily="34" charset="0"/>
                  <a:ea typeface="ＭＳ Ｐゴシック" charset="-128"/>
                </a:rPr>
                <a:t>30.75%</a:t>
              </a:r>
              <a:r>
                <a:rPr lang="en-US" sz="1600" dirty="0">
                  <a:solidFill>
                    <a:srgbClr val="004E69"/>
                  </a:solidFill>
                  <a:latin typeface="Verdana" pitchFamily="34" charset="0"/>
                  <a:ea typeface="ＭＳ Ｐゴシック" charset="-128"/>
                </a:rPr>
                <a:t>      </a:t>
              </a:r>
            </a:p>
          </p:txBody>
        </p:sp>
        <p:sp>
          <p:nvSpPr>
            <p:cNvPr id="588827" name="AutoShape 12"/>
            <p:cNvSpPr>
              <a:spLocks noChangeArrowheads="1"/>
            </p:cNvSpPr>
            <p:nvPr/>
          </p:nvSpPr>
          <p:spPr bwMode="auto">
            <a:xfrm>
              <a:off x="2780" y="3849"/>
              <a:ext cx="1557" cy="84"/>
            </a:xfrm>
            <a:prstGeom prst="leftRightArrow">
              <a:avLst>
                <a:gd name="adj1" fmla="val 50000"/>
                <a:gd name="adj2" fmla="val 370714"/>
              </a:avLst>
            </a:prstGeom>
            <a:solidFill>
              <a:srgbClr val="FF3300"/>
            </a:solidFill>
            <a:ln w="9525" algn="ctr">
              <a:solidFill>
                <a:schemeClr val="tx1"/>
              </a:solidFill>
              <a:miter lim="800000"/>
              <a:headEnd/>
              <a:tailEnd/>
            </a:ln>
          </p:spPr>
          <p:txBody>
            <a:bodyPr wrap="none" anchor="ctr"/>
            <a:lstStyle/>
            <a:p>
              <a:pPr eaLnBrk="0" hangingPunct="0"/>
              <a:endParaRPr lang="en-US" dirty="0">
                <a:solidFill>
                  <a:srgbClr val="FFFFFF"/>
                </a:solidFill>
                <a:ea typeface="ＭＳ Ｐゴシック" charset="-128"/>
              </a:endParaRPr>
            </a:p>
          </p:txBody>
        </p:sp>
        <p:sp>
          <p:nvSpPr>
            <p:cNvPr id="588828" name="Text Box 13"/>
            <p:cNvSpPr txBox="1">
              <a:spLocks noChangeArrowheads="1"/>
            </p:cNvSpPr>
            <p:nvPr/>
          </p:nvSpPr>
          <p:spPr bwMode="auto">
            <a:xfrm>
              <a:off x="2779" y="3946"/>
              <a:ext cx="1524" cy="212"/>
            </a:xfrm>
            <a:prstGeom prst="rect">
              <a:avLst/>
            </a:prstGeom>
            <a:noFill/>
            <a:ln w="9525">
              <a:noFill/>
              <a:miter lim="800000"/>
              <a:headEnd/>
              <a:tailEnd/>
            </a:ln>
          </p:spPr>
          <p:txBody>
            <a:bodyPr wrap="none">
              <a:spAutoFit/>
            </a:bodyPr>
            <a:lstStyle/>
            <a:p>
              <a:pPr algn="ctr" defTabSz="973138"/>
              <a:r>
                <a:rPr lang="en-US" sz="1600" dirty="0">
                  <a:solidFill>
                    <a:srgbClr val="004E69"/>
                  </a:solidFill>
                  <a:latin typeface="Verdana" pitchFamily="34" charset="0"/>
                  <a:ea typeface="ＭＳ Ｐゴシック" charset="-128"/>
                </a:rPr>
                <a:t>75.23% Gap Increase</a:t>
              </a:r>
            </a:p>
          </p:txBody>
        </p:sp>
      </p:grpSp>
      <p:graphicFrame>
        <p:nvGraphicFramePr>
          <p:cNvPr id="2762766" name="Object 14"/>
          <p:cNvGraphicFramePr>
            <a:graphicFrameLocks noChangeAspect="1"/>
          </p:cNvGraphicFramePr>
          <p:nvPr/>
        </p:nvGraphicFramePr>
        <p:xfrm>
          <a:off x="1633538" y="2860675"/>
          <a:ext cx="5768975" cy="1482725"/>
        </p:xfrm>
        <a:graphic>
          <a:graphicData uri="http://schemas.openxmlformats.org/presentationml/2006/ole">
            <mc:AlternateContent xmlns:mc="http://schemas.openxmlformats.org/markup-compatibility/2006">
              <mc:Choice xmlns:v="urn:schemas-microsoft-com:vml" Requires="v">
                <p:oleObj spid="_x0000_s642084" name="Worksheet" r:id="rId4" imgW="6086551" imgH="1590751" progId="Excel.Sheet.8">
                  <p:link updateAutomatic="1"/>
                </p:oleObj>
              </mc:Choice>
              <mc:Fallback>
                <p:oleObj name="Worksheet" r:id="rId4" imgW="6086551" imgH="1590751"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2860675"/>
                        <a:ext cx="5768975"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2767" name="Text Box 15"/>
          <p:cNvSpPr txBox="1">
            <a:spLocks noChangeArrowheads="1"/>
          </p:cNvSpPr>
          <p:nvPr/>
        </p:nvSpPr>
        <p:spPr bwMode="auto">
          <a:xfrm>
            <a:off x="180975" y="4616450"/>
            <a:ext cx="8977313" cy="339725"/>
          </a:xfrm>
          <a:prstGeom prst="rect">
            <a:avLst/>
          </a:prstGeom>
          <a:noFill/>
          <a:ln w="9525">
            <a:noFill/>
            <a:miter lim="800000"/>
            <a:headEnd/>
            <a:tailEnd/>
          </a:ln>
        </p:spPr>
        <p:txBody>
          <a:bodyPr wrap="none">
            <a:spAutoFit/>
          </a:bodyPr>
          <a:lstStyle/>
          <a:p>
            <a:pPr defTabSz="973138"/>
            <a:r>
              <a:rPr lang="en-US" sz="1600" b="1" dirty="0">
                <a:solidFill>
                  <a:schemeClr val="tx2"/>
                </a:solidFill>
                <a:latin typeface="Verdana" pitchFamily="34" charset="0"/>
                <a:ea typeface="ＭＳ Ｐゴシック" charset="-128"/>
              </a:rPr>
              <a:t>If Prod B’s performance </a:t>
            </a:r>
            <a:r>
              <a:rPr lang="en-US" sz="1600" b="1" i="1" dirty="0">
                <a:solidFill>
                  <a:schemeClr val="tx2"/>
                </a:solidFill>
                <a:latin typeface="Verdana" pitchFamily="34" charset="0"/>
                <a:ea typeface="ＭＳ Ｐゴシック" charset="-128"/>
              </a:rPr>
              <a:t>declined</a:t>
            </a:r>
            <a:r>
              <a:rPr lang="en-US" sz="1600" b="1" dirty="0">
                <a:solidFill>
                  <a:schemeClr val="tx2"/>
                </a:solidFill>
                <a:latin typeface="Verdana" pitchFamily="34" charset="0"/>
                <a:ea typeface="ＭＳ Ｐゴシック" charset="-128"/>
              </a:rPr>
              <a:t> on “preventing hands from getting wet”… </a:t>
            </a:r>
          </a:p>
        </p:txBody>
      </p:sp>
      <p:sp>
        <p:nvSpPr>
          <p:cNvPr id="2762768" name="Text Box 16"/>
          <p:cNvSpPr txBox="1">
            <a:spLocks noChangeArrowheads="1"/>
          </p:cNvSpPr>
          <p:nvPr/>
        </p:nvSpPr>
        <p:spPr bwMode="auto">
          <a:xfrm>
            <a:off x="136525" y="2212975"/>
            <a:ext cx="8739188" cy="339725"/>
          </a:xfrm>
          <a:prstGeom prst="rect">
            <a:avLst/>
          </a:prstGeom>
          <a:noFill/>
          <a:ln w="9525">
            <a:noFill/>
            <a:miter lim="800000"/>
            <a:headEnd/>
            <a:tailEnd/>
          </a:ln>
        </p:spPr>
        <p:txBody>
          <a:bodyPr>
            <a:spAutoFit/>
          </a:bodyPr>
          <a:lstStyle/>
          <a:p>
            <a:pPr defTabSz="973138"/>
            <a:r>
              <a:rPr lang="en-US" sz="1600" b="1" dirty="0">
                <a:solidFill>
                  <a:schemeClr val="tx2"/>
                </a:solidFill>
                <a:latin typeface="Verdana" pitchFamily="34" charset="0"/>
                <a:ea typeface="ＭＳ Ｐゴシック" charset="-128"/>
              </a:rPr>
              <a:t>Difference Driver identified top attribute to be </a:t>
            </a:r>
            <a:r>
              <a:rPr lang="en-US" sz="1600" b="1" u="sng" dirty="0">
                <a:solidFill>
                  <a:schemeClr val="tx2"/>
                </a:solidFill>
                <a:latin typeface="Verdana" pitchFamily="34" charset="0"/>
                <a:ea typeface="ＭＳ Ｐゴシック" charset="-128"/>
              </a:rPr>
              <a:t>maintained</a:t>
            </a:r>
            <a:r>
              <a:rPr lang="en-US" sz="1600" b="1" dirty="0">
                <a:solidFill>
                  <a:schemeClr val="tx2"/>
                </a:solidFill>
                <a:latin typeface="Verdana" pitchFamily="34" charset="0"/>
                <a:ea typeface="ＭＳ Ｐゴシック" charset="-128"/>
              </a:rPr>
              <a:t> for Product B: </a:t>
            </a:r>
          </a:p>
        </p:txBody>
      </p:sp>
      <p:sp>
        <p:nvSpPr>
          <p:cNvPr id="21" name="Slide Number Placeholder 20"/>
          <p:cNvSpPr>
            <a:spLocks noGrp="1"/>
          </p:cNvSpPr>
          <p:nvPr>
            <p:ph type="sldNum" sz="quarter" idx="12"/>
          </p:nvPr>
        </p:nvSpPr>
        <p:spPr/>
        <p:txBody>
          <a:bodyPr/>
          <a:lstStyle/>
          <a:p>
            <a:fld id="{99DB18A3-D21F-4BB0-9E84-DFB029941648}" type="slidenum">
              <a:rPr lang="de-DE" smtClean="0"/>
              <a:pPr/>
              <a:t>29</a:t>
            </a:fld>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762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27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27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7627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27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2767" grpId="0"/>
      <p:bldP spid="2762768" grpId="0"/>
      <p:bldP spid="2762768" grpId="1"/>
      <p:bldP spid="2762768"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5"/>
          <p:cNvSpPr>
            <a:spLocks noGrp="1" noChangeArrowheads="1"/>
          </p:cNvSpPr>
          <p:nvPr>
            <p:ph type="title"/>
          </p:nvPr>
        </p:nvSpPr>
        <p:spPr/>
        <p:txBody>
          <a:bodyPr/>
          <a:lstStyle/>
          <a:p>
            <a:pPr eaLnBrk="1" hangingPunct="1"/>
            <a:r>
              <a:rPr lang="en-GB" dirty="0" smtClean="0"/>
              <a:t>The Main Problem Types</a:t>
            </a:r>
          </a:p>
        </p:txBody>
      </p:sp>
      <p:grpSp>
        <p:nvGrpSpPr>
          <p:cNvPr id="19" name="Group 18"/>
          <p:cNvGrpSpPr/>
          <p:nvPr/>
        </p:nvGrpSpPr>
        <p:grpSpPr>
          <a:xfrm>
            <a:off x="1187450" y="1217613"/>
            <a:ext cx="6838950" cy="4244975"/>
            <a:chOff x="1187450" y="1217613"/>
            <a:chExt cx="6838950" cy="4244975"/>
          </a:xfrm>
        </p:grpSpPr>
        <p:sp>
          <p:nvSpPr>
            <p:cNvPr id="72707" name="Rectangle 2"/>
            <p:cNvSpPr>
              <a:spLocks noChangeArrowheads="1"/>
            </p:cNvSpPr>
            <p:nvPr/>
          </p:nvSpPr>
          <p:spPr bwMode="auto">
            <a:xfrm>
              <a:off x="1209675" y="1217613"/>
              <a:ext cx="6811963" cy="636587"/>
            </a:xfrm>
            <a:prstGeom prst="rect">
              <a:avLst/>
            </a:prstGeom>
            <a:solidFill>
              <a:schemeClr val="accent6"/>
            </a:solidFill>
            <a:ln w="9525">
              <a:noFill/>
              <a:miter lim="800000"/>
              <a:headEnd/>
              <a:tailEnd/>
            </a:ln>
          </p:spPr>
          <p:txBody>
            <a:bodyPr lIns="72000" tIns="72000" rIns="72000" bIns="72000">
              <a:spAutoFit/>
            </a:bodyPr>
            <a:lstStyle/>
            <a:p>
              <a:pPr defTabSz="915988" eaLnBrk="0" hangingPunct="0">
                <a:spcBef>
                  <a:spcPct val="20000"/>
                </a:spcBef>
                <a:spcAft>
                  <a:spcPct val="20000"/>
                </a:spcAft>
                <a:buClr>
                  <a:schemeClr val="accent1"/>
                </a:buClr>
                <a:buFont typeface="Wingdings" pitchFamily="2" charset="2"/>
                <a:buNone/>
                <a:defRPr/>
              </a:pPr>
              <a:r>
                <a:rPr lang="en-GB" sz="1600" b="1" i="1" dirty="0">
                  <a:solidFill>
                    <a:schemeClr val="bg1"/>
                  </a:solidFill>
                </a:rPr>
                <a:t>Typically used after the exploratory &amp; early developmental stages, when a final marketing mix has to be decided …</a:t>
              </a:r>
              <a:endParaRPr lang="en-GB" sz="1600" dirty="0">
                <a:solidFill>
                  <a:schemeClr val="bg1"/>
                </a:solidFill>
              </a:endParaRPr>
            </a:p>
          </p:txBody>
        </p:sp>
        <p:grpSp>
          <p:nvGrpSpPr>
            <p:cNvPr id="3" name="Group 16"/>
            <p:cNvGrpSpPr>
              <a:grpSpLocks/>
            </p:cNvGrpSpPr>
            <p:nvPr/>
          </p:nvGrpSpPr>
          <p:grpSpPr bwMode="auto">
            <a:xfrm>
              <a:off x="3373438" y="3021013"/>
              <a:ext cx="2422525" cy="1536700"/>
              <a:chOff x="2010" y="1788"/>
              <a:chExt cx="1526" cy="968"/>
            </a:xfrm>
          </p:grpSpPr>
          <p:sp>
            <p:nvSpPr>
              <p:cNvPr id="72719" name="Oval 17"/>
              <p:cNvSpPr>
                <a:spLocks noChangeArrowheads="1"/>
              </p:cNvSpPr>
              <p:nvPr/>
            </p:nvSpPr>
            <p:spPr bwMode="gray">
              <a:xfrm>
                <a:off x="2010" y="1788"/>
                <a:ext cx="1526" cy="968"/>
              </a:xfrm>
              <a:prstGeom prst="ellipse">
                <a:avLst/>
              </a:prstGeom>
              <a:solidFill>
                <a:schemeClr val="accent2"/>
              </a:solidFill>
              <a:ln w="9525">
                <a:noFill/>
                <a:round/>
                <a:headEnd/>
                <a:tailEnd/>
              </a:ln>
            </p:spPr>
            <p:txBody>
              <a:bodyPr lIns="0" tIns="0" rIns="0" bIns="0" anchor="ctr">
                <a:spAutoFit/>
              </a:bodyPr>
              <a:lstStyle/>
              <a:p>
                <a:pPr algn="ctr" eaLnBrk="0" hangingPunct="0">
                  <a:defRPr/>
                </a:pPr>
                <a:endParaRPr lang="en-US" dirty="0"/>
              </a:p>
            </p:txBody>
          </p:sp>
          <p:sp>
            <p:nvSpPr>
              <p:cNvPr id="72720" name="Oval 18"/>
              <p:cNvSpPr>
                <a:spLocks noChangeArrowheads="1"/>
              </p:cNvSpPr>
              <p:nvPr/>
            </p:nvSpPr>
            <p:spPr bwMode="gray">
              <a:xfrm>
                <a:off x="2089" y="1864"/>
                <a:ext cx="1368" cy="817"/>
              </a:xfrm>
              <a:prstGeom prst="ellipse">
                <a:avLst/>
              </a:prstGeom>
              <a:gradFill flip="none" rotWithShape="1">
                <a:gsLst>
                  <a:gs pos="0">
                    <a:schemeClr val="accent2">
                      <a:lumMod val="40000"/>
                      <a:lumOff val="60000"/>
                    </a:schemeClr>
                  </a:gs>
                  <a:gs pos="0">
                    <a:schemeClr val="accent2">
                      <a:lumMod val="60000"/>
                      <a:lumOff val="40000"/>
                    </a:schemeClr>
                  </a:gs>
                  <a:gs pos="56000">
                    <a:schemeClr val="accent2">
                      <a:lumMod val="75000"/>
                    </a:schemeClr>
                  </a:gs>
                </a:gsLst>
                <a:path path="circle">
                  <a:fillToRect t="100000" r="100000"/>
                </a:path>
                <a:tileRect l="-100000" b="-100000"/>
              </a:gradFill>
              <a:ln w="9525">
                <a:noFill/>
                <a:round/>
                <a:headEnd/>
                <a:tailEnd/>
              </a:ln>
            </p:spPr>
            <p:txBody>
              <a:bodyPr lIns="0" tIns="0" rIns="0" bIns="0" anchor="ctr">
                <a:spAutoFit/>
              </a:bodyPr>
              <a:lstStyle/>
              <a:p>
                <a:pPr algn="ctr" eaLnBrk="0" hangingPunct="0">
                  <a:defRPr/>
                </a:pPr>
                <a:endParaRPr lang="en-US" dirty="0"/>
              </a:p>
            </p:txBody>
          </p:sp>
        </p:grpSp>
        <p:sp>
          <p:nvSpPr>
            <p:cNvPr id="72711" name="Text Box 20"/>
            <p:cNvSpPr txBox="1">
              <a:spLocks noChangeArrowheads="1"/>
            </p:cNvSpPr>
            <p:nvPr/>
          </p:nvSpPr>
          <p:spPr bwMode="auto">
            <a:xfrm>
              <a:off x="1187450" y="2103438"/>
              <a:ext cx="2406650" cy="920750"/>
            </a:xfrm>
            <a:prstGeom prst="rect">
              <a:avLst/>
            </a:prstGeom>
            <a:solidFill>
              <a:schemeClr val="accent1"/>
            </a:solidFill>
            <a:ln w="9525" algn="ctr">
              <a:solidFill>
                <a:srgbClr val="CBE7ED"/>
              </a:solidFill>
              <a:miter lim="800000"/>
              <a:headEnd/>
              <a:tailEnd/>
            </a:ln>
          </p:spPr>
          <p:txBody>
            <a:bodyPr anchor="ctr" anchorCtr="1"/>
            <a:lstStyle/>
            <a:p>
              <a:pPr algn="ctr" eaLnBrk="0" hangingPunct="0">
                <a:defRPr/>
              </a:pPr>
              <a:r>
                <a:rPr lang="en-US" sz="1600" dirty="0">
                  <a:solidFill>
                    <a:schemeClr val="bg1"/>
                  </a:solidFill>
                </a:rPr>
                <a:t>Existing Product </a:t>
              </a:r>
              <a:r>
                <a:rPr lang="en-US" sz="1600" b="1" u="sng" dirty="0">
                  <a:solidFill>
                    <a:schemeClr val="accent6"/>
                  </a:solidFill>
                </a:rPr>
                <a:t>Improvement</a:t>
              </a:r>
            </a:p>
            <a:p>
              <a:pPr algn="ctr" eaLnBrk="0" hangingPunct="0">
                <a:defRPr/>
              </a:pPr>
              <a:r>
                <a:rPr lang="en-US" sz="1600" dirty="0">
                  <a:solidFill>
                    <a:schemeClr val="bg1"/>
                  </a:solidFill>
                </a:rPr>
                <a:t> (including re-launch)</a:t>
              </a:r>
            </a:p>
          </p:txBody>
        </p:sp>
        <p:sp>
          <p:nvSpPr>
            <p:cNvPr id="72712" name="Text Box 21"/>
            <p:cNvSpPr txBox="1">
              <a:spLocks noChangeArrowheads="1"/>
            </p:cNvSpPr>
            <p:nvPr/>
          </p:nvSpPr>
          <p:spPr bwMode="auto">
            <a:xfrm>
              <a:off x="5619750" y="2103438"/>
              <a:ext cx="2406650" cy="920750"/>
            </a:xfrm>
            <a:prstGeom prst="rect">
              <a:avLst/>
            </a:prstGeom>
            <a:solidFill>
              <a:schemeClr val="accent1"/>
            </a:solidFill>
            <a:ln w="9525" algn="ctr">
              <a:solidFill>
                <a:srgbClr val="CBE7ED"/>
              </a:solidFill>
              <a:miter lim="800000"/>
              <a:headEnd/>
              <a:tailEnd/>
            </a:ln>
          </p:spPr>
          <p:txBody>
            <a:bodyPr anchor="ctr" anchorCtr="1"/>
            <a:lstStyle/>
            <a:p>
              <a:pPr algn="ctr" eaLnBrk="0" hangingPunct="0">
                <a:defRPr/>
              </a:pPr>
              <a:r>
                <a:rPr lang="en-US" sz="1600" b="1" u="sng" dirty="0">
                  <a:solidFill>
                    <a:schemeClr val="accent6"/>
                  </a:solidFill>
                </a:rPr>
                <a:t>New</a:t>
              </a:r>
              <a:r>
                <a:rPr lang="en-US" sz="1600" b="1" dirty="0">
                  <a:solidFill>
                    <a:schemeClr val="bg1"/>
                  </a:solidFill>
                </a:rPr>
                <a:t> </a:t>
              </a:r>
              <a:r>
                <a:rPr lang="en-US" sz="1600" dirty="0">
                  <a:solidFill>
                    <a:schemeClr val="bg1"/>
                  </a:solidFill>
                </a:rPr>
                <a:t>Product Development</a:t>
              </a:r>
            </a:p>
            <a:p>
              <a:pPr algn="ctr" eaLnBrk="0" hangingPunct="0">
                <a:defRPr/>
              </a:pPr>
              <a:r>
                <a:rPr lang="en-US" sz="1600" dirty="0">
                  <a:solidFill>
                    <a:schemeClr val="bg1"/>
                  </a:solidFill>
                </a:rPr>
                <a:t> (Including New Variant)</a:t>
              </a:r>
            </a:p>
          </p:txBody>
        </p:sp>
        <p:sp>
          <p:nvSpPr>
            <p:cNvPr id="72713" name="Text Box 22"/>
            <p:cNvSpPr txBox="1">
              <a:spLocks noChangeArrowheads="1"/>
            </p:cNvSpPr>
            <p:nvPr/>
          </p:nvSpPr>
          <p:spPr bwMode="auto">
            <a:xfrm>
              <a:off x="1187450" y="4541838"/>
              <a:ext cx="2406650" cy="920750"/>
            </a:xfrm>
            <a:prstGeom prst="rect">
              <a:avLst/>
            </a:prstGeom>
            <a:solidFill>
              <a:schemeClr val="accent1"/>
            </a:solidFill>
            <a:ln w="9525" algn="ctr">
              <a:solidFill>
                <a:srgbClr val="CBE7ED"/>
              </a:solidFill>
              <a:miter lim="800000"/>
              <a:headEnd/>
              <a:tailEnd/>
            </a:ln>
          </p:spPr>
          <p:txBody>
            <a:bodyPr anchor="ctr" anchorCtr="1"/>
            <a:lstStyle/>
            <a:p>
              <a:pPr algn="ctr" eaLnBrk="0" hangingPunct="0">
                <a:defRPr/>
              </a:pPr>
              <a:r>
                <a:rPr lang="en-US" sz="1600" dirty="0">
                  <a:solidFill>
                    <a:schemeClr val="bg1"/>
                  </a:solidFill>
                </a:rPr>
                <a:t> </a:t>
              </a:r>
              <a:r>
                <a:rPr lang="en-US" sz="1600" b="1" u="sng" dirty="0">
                  <a:solidFill>
                    <a:schemeClr val="accent6"/>
                  </a:solidFill>
                </a:rPr>
                <a:t>Competitor</a:t>
              </a:r>
              <a:r>
                <a:rPr lang="en-US" sz="1600" b="1" u="sng" dirty="0">
                  <a:solidFill>
                    <a:schemeClr val="bg1"/>
                  </a:solidFill>
                </a:rPr>
                <a:t> </a:t>
              </a:r>
              <a:r>
                <a:rPr lang="en-US" sz="1800" dirty="0">
                  <a:solidFill>
                    <a:schemeClr val="bg1"/>
                  </a:solidFill>
                </a:rPr>
                <a:t>Benchmarking</a:t>
              </a:r>
              <a:endParaRPr lang="en-US" dirty="0">
                <a:solidFill>
                  <a:schemeClr val="bg1"/>
                </a:solidFill>
              </a:endParaRPr>
            </a:p>
          </p:txBody>
        </p:sp>
        <p:sp>
          <p:nvSpPr>
            <p:cNvPr id="72714" name="Text Box 23"/>
            <p:cNvSpPr txBox="1">
              <a:spLocks noChangeArrowheads="1"/>
            </p:cNvSpPr>
            <p:nvPr/>
          </p:nvSpPr>
          <p:spPr bwMode="auto">
            <a:xfrm>
              <a:off x="5619750" y="4541838"/>
              <a:ext cx="2406650" cy="920750"/>
            </a:xfrm>
            <a:prstGeom prst="rect">
              <a:avLst/>
            </a:prstGeom>
            <a:solidFill>
              <a:schemeClr val="accent1"/>
            </a:solidFill>
            <a:ln w="9525" algn="ctr">
              <a:solidFill>
                <a:srgbClr val="CBE7ED"/>
              </a:solidFill>
              <a:miter lim="800000"/>
              <a:headEnd/>
              <a:tailEnd/>
            </a:ln>
          </p:spPr>
          <p:txBody>
            <a:bodyPr anchor="ctr" anchorCtr="1"/>
            <a:lstStyle/>
            <a:p>
              <a:pPr algn="ctr" eaLnBrk="0" hangingPunct="0">
                <a:defRPr/>
              </a:pPr>
              <a:r>
                <a:rPr lang="en-GB" sz="1600" u="sng" dirty="0" smtClean="0">
                  <a:solidFill>
                    <a:schemeClr val="accent6"/>
                  </a:solidFill>
                </a:rPr>
                <a:t>VIP</a:t>
              </a:r>
            </a:p>
            <a:p>
              <a:pPr algn="ctr" eaLnBrk="0" hangingPunct="0">
                <a:defRPr/>
              </a:pPr>
              <a:r>
                <a:rPr lang="en-GB" sz="1600" dirty="0" smtClean="0">
                  <a:solidFill>
                    <a:schemeClr val="bg1"/>
                  </a:solidFill>
                </a:rPr>
                <a:t>Value Improvement </a:t>
              </a:r>
              <a:endParaRPr lang="en-US" sz="1600" dirty="0">
                <a:solidFill>
                  <a:schemeClr val="bg1"/>
                </a:solidFill>
              </a:endParaRPr>
            </a:p>
          </p:txBody>
        </p:sp>
        <p:sp>
          <p:nvSpPr>
            <p:cNvPr id="72715" name="Freeform 24"/>
            <p:cNvSpPr>
              <a:spLocks/>
            </p:cNvSpPr>
            <p:nvPr/>
          </p:nvSpPr>
          <p:spPr bwMode="auto">
            <a:xfrm>
              <a:off x="2341563" y="3903663"/>
              <a:ext cx="965200" cy="558800"/>
            </a:xfrm>
            <a:custGeom>
              <a:avLst/>
              <a:gdLst>
                <a:gd name="T0" fmla="*/ 608 w 608"/>
                <a:gd name="T1" fmla="*/ 0 h 352"/>
                <a:gd name="T2" fmla="*/ 0 w 608"/>
                <a:gd name="T3" fmla="*/ 0 h 352"/>
                <a:gd name="T4" fmla="*/ 0 w 608"/>
                <a:gd name="T5" fmla="*/ 352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2716" name="Freeform 25"/>
            <p:cNvSpPr>
              <a:spLocks/>
            </p:cNvSpPr>
            <p:nvPr/>
          </p:nvSpPr>
          <p:spPr bwMode="auto">
            <a:xfrm flipV="1">
              <a:off x="2341563" y="3090863"/>
              <a:ext cx="965200" cy="558800"/>
            </a:xfrm>
            <a:custGeom>
              <a:avLst/>
              <a:gdLst>
                <a:gd name="T0" fmla="*/ 608 w 608"/>
                <a:gd name="T1" fmla="*/ 0 h 352"/>
                <a:gd name="T2" fmla="*/ 0 w 608"/>
                <a:gd name="T3" fmla="*/ 0 h 352"/>
                <a:gd name="T4" fmla="*/ 0 w 608"/>
                <a:gd name="T5" fmla="*/ 352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2717" name="Freeform 26"/>
            <p:cNvSpPr>
              <a:spLocks/>
            </p:cNvSpPr>
            <p:nvPr/>
          </p:nvSpPr>
          <p:spPr bwMode="auto">
            <a:xfrm flipH="1">
              <a:off x="5834063" y="3903663"/>
              <a:ext cx="965200" cy="558800"/>
            </a:xfrm>
            <a:custGeom>
              <a:avLst/>
              <a:gdLst>
                <a:gd name="T0" fmla="*/ 608 w 608"/>
                <a:gd name="T1" fmla="*/ 0 h 352"/>
                <a:gd name="T2" fmla="*/ 0 w 608"/>
                <a:gd name="T3" fmla="*/ 0 h 352"/>
                <a:gd name="T4" fmla="*/ 0 w 608"/>
                <a:gd name="T5" fmla="*/ 352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2718" name="Freeform 27"/>
            <p:cNvSpPr>
              <a:spLocks/>
            </p:cNvSpPr>
            <p:nvPr/>
          </p:nvSpPr>
          <p:spPr bwMode="auto">
            <a:xfrm flipH="1" flipV="1">
              <a:off x="5834063" y="3090863"/>
              <a:ext cx="965200" cy="558800"/>
            </a:xfrm>
            <a:custGeom>
              <a:avLst/>
              <a:gdLst>
                <a:gd name="T0" fmla="*/ 608 w 608"/>
                <a:gd name="T1" fmla="*/ 0 h 352"/>
                <a:gd name="T2" fmla="*/ 0 w 608"/>
                <a:gd name="T3" fmla="*/ 0 h 352"/>
                <a:gd name="T4" fmla="*/ 0 w 608"/>
                <a:gd name="T5" fmla="*/ 352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18" name="TextBox 17"/>
            <p:cNvSpPr txBox="1"/>
            <p:nvPr/>
          </p:nvSpPr>
          <p:spPr>
            <a:xfrm>
              <a:off x="3638550" y="3590925"/>
              <a:ext cx="1857375" cy="400110"/>
            </a:xfrm>
            <a:prstGeom prst="rect">
              <a:avLst/>
            </a:prstGeom>
            <a:noFill/>
          </p:spPr>
          <p:txBody>
            <a:bodyPr wrap="square" rtlCol="0">
              <a:spAutoFit/>
            </a:bodyPr>
            <a:lstStyle/>
            <a:p>
              <a:pPr algn="ctr"/>
              <a:r>
                <a:rPr lang="en-GB" sz="2000" b="1" dirty="0" smtClean="0">
                  <a:solidFill>
                    <a:schemeClr val="accent6"/>
                  </a:solidFill>
                </a:rPr>
                <a:t>Problem Type</a:t>
              </a:r>
              <a:endParaRPr lang="en-GB" sz="2000" b="1" dirty="0">
                <a:solidFill>
                  <a:schemeClr val="accent6"/>
                </a:solidFill>
              </a:endParaRPr>
            </a:p>
          </p:txBody>
        </p:sp>
      </p:grpSp>
      <p:sp>
        <p:nvSpPr>
          <p:cNvPr id="21" name="Slide Number Placeholder 20"/>
          <p:cNvSpPr>
            <a:spLocks noGrp="1"/>
          </p:cNvSpPr>
          <p:nvPr>
            <p:ph type="sldNum" sz="quarter" idx="12"/>
          </p:nvPr>
        </p:nvSpPr>
        <p:spPr/>
        <p:txBody>
          <a:bodyPr/>
          <a:lstStyle/>
          <a:p>
            <a:fld id="{99DB18A3-D21F-4BB0-9E84-DFB029941648}" type="slidenum">
              <a:rPr lang="de-DE" smtClean="0"/>
              <a:pPr/>
              <a:t>3</a:t>
            </a:fld>
            <a:endParaRPr lang="de-DE"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5" name="Rectangle 2"/>
          <p:cNvSpPr>
            <a:spLocks noGrp="1" noChangeArrowheads="1"/>
          </p:cNvSpPr>
          <p:nvPr>
            <p:ph type="ctrTitle" idx="4294967295"/>
          </p:nvPr>
        </p:nvSpPr>
        <p:spPr bwMode="auto">
          <a:xfrm>
            <a:off x="144463" y="2686050"/>
            <a:ext cx="4416425" cy="1495425"/>
          </a:xfrm>
          <a:prstGeom prst="rect">
            <a:avLst/>
          </a:prstGeom>
          <a:noFill/>
          <a:ln>
            <a:miter lim="800000"/>
            <a:headEnd/>
            <a:tailEnd/>
          </a:ln>
        </p:spPr>
        <p:txBody>
          <a:bodyPr lIns="0" tIns="0" rIns="0" bIns="0" anchor="ctr">
            <a:spAutoFit/>
          </a:bodyPr>
          <a:lstStyle/>
          <a:p>
            <a:pPr eaLnBrk="1" hangingPunct="1">
              <a:lnSpc>
                <a:spcPct val="90000"/>
              </a:lnSpc>
            </a:pPr>
            <a:r>
              <a:rPr lang="en-US" sz="3600" b="1" dirty="0" smtClean="0"/>
              <a:t>Difference Driver Examples</a:t>
            </a:r>
          </a:p>
        </p:txBody>
      </p:sp>
      <p:sp>
        <p:nvSpPr>
          <p:cNvPr id="4" name="Slide Number Placeholder 3"/>
          <p:cNvSpPr>
            <a:spLocks noGrp="1"/>
          </p:cNvSpPr>
          <p:nvPr>
            <p:ph type="sldNum" sz="quarter" idx="12"/>
          </p:nvPr>
        </p:nvSpPr>
        <p:spPr/>
        <p:txBody>
          <a:bodyPr/>
          <a:lstStyle/>
          <a:p>
            <a:fld id="{99DB18A3-D21F-4BB0-9E84-DFB029941648}" type="slidenum">
              <a:rPr lang="de-DE" smtClean="0"/>
              <a:pPr/>
              <a:t>30</a:t>
            </a:fld>
            <a:endParaRPr lang="de-DE" dirty="0"/>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946" name="Object 2"/>
          <p:cNvGraphicFramePr>
            <a:graphicFrameLocks noChangeAspect="1"/>
          </p:cNvGraphicFramePr>
          <p:nvPr/>
        </p:nvGraphicFramePr>
        <p:xfrm>
          <a:off x="709613" y="2101850"/>
          <a:ext cx="7593012" cy="3997325"/>
        </p:xfrm>
        <a:graphic>
          <a:graphicData uri="http://schemas.openxmlformats.org/presentationml/2006/ole">
            <mc:AlternateContent xmlns:mc="http://schemas.openxmlformats.org/markup-compatibility/2006">
              <mc:Choice xmlns:v="urn:schemas-microsoft-com:vml" Requires="v">
                <p:oleObj spid="_x0000_s644132" name="Worksheet" r:id="rId4" imgW="6762902" imgH="3286049" progId="Excel.Sheet.8">
                  <p:link updateAutomatic="1"/>
                </p:oleObj>
              </mc:Choice>
              <mc:Fallback>
                <p:oleObj name="Worksheet" r:id="rId4" imgW="6762902" imgH="3286049"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613" y="2101850"/>
                        <a:ext cx="7593012"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947" name="Rectangle 6"/>
          <p:cNvSpPr>
            <a:spLocks noGrp="1" noChangeArrowheads="1"/>
          </p:cNvSpPr>
          <p:nvPr>
            <p:ph type="title"/>
          </p:nvPr>
        </p:nvSpPr>
        <p:spPr>
          <a:xfrm>
            <a:off x="838200" y="119063"/>
            <a:ext cx="8162925" cy="554037"/>
          </a:xfrm>
        </p:spPr>
        <p:txBody>
          <a:bodyPr/>
          <a:lstStyle/>
          <a:p>
            <a:r>
              <a:rPr lang="en-US" dirty="0" smtClean="0"/>
              <a:t>Example Using top box Overall Rating </a:t>
            </a:r>
            <a:br>
              <a:rPr lang="en-US" dirty="0" smtClean="0"/>
            </a:br>
            <a:r>
              <a:rPr lang="en-US" dirty="0" smtClean="0"/>
              <a:t>Client Product vs. Competitor Product</a:t>
            </a:r>
          </a:p>
        </p:txBody>
      </p:sp>
      <p:sp>
        <p:nvSpPr>
          <p:cNvPr id="594948" name="Rectangle 7"/>
          <p:cNvSpPr>
            <a:spLocks noGrp="1" noChangeArrowheads="1"/>
          </p:cNvSpPr>
          <p:nvPr>
            <p:ph type="body" idx="1"/>
          </p:nvPr>
        </p:nvSpPr>
        <p:spPr>
          <a:xfrm>
            <a:off x="352425" y="979488"/>
            <a:ext cx="7740650" cy="5489575"/>
          </a:xfrm>
        </p:spPr>
        <p:txBody>
          <a:bodyPr/>
          <a:lstStyle/>
          <a:p>
            <a:r>
              <a:rPr lang="en-US" dirty="0" smtClean="0"/>
              <a:t>Issue: The competitive product significantly outperformed the client’s product on top 2 box overall liking. Client wants to know which attributes to focus on to improve their product.</a:t>
            </a:r>
          </a:p>
        </p:txBody>
      </p:sp>
      <p:sp>
        <p:nvSpPr>
          <p:cNvPr id="2801669" name="Rectangle 5"/>
          <p:cNvSpPr>
            <a:spLocks noChangeArrowheads="1"/>
          </p:cNvSpPr>
          <p:nvPr/>
        </p:nvSpPr>
        <p:spPr bwMode="auto">
          <a:xfrm>
            <a:off x="695325" y="4130675"/>
            <a:ext cx="7586663" cy="342900"/>
          </a:xfrm>
          <a:prstGeom prst="rect">
            <a:avLst/>
          </a:prstGeom>
          <a:noFill/>
          <a:ln w="28575">
            <a:solidFill>
              <a:srgbClr val="FF0000"/>
            </a:solidFill>
            <a:miter lim="800000"/>
            <a:headEnd/>
            <a:tailEnd/>
          </a:ln>
        </p:spPr>
        <p:txBody>
          <a:bodyPr wrap="none" anchor="ctr"/>
          <a:lstStyle/>
          <a:p>
            <a:pPr eaLnBrk="0" hangingPunct="0"/>
            <a:endParaRPr lang="en-US" dirty="0">
              <a:solidFill>
                <a:srgbClr val="FFFFFF"/>
              </a:solidFill>
              <a:ea typeface="ＭＳ Ｐゴシック" charset="-128"/>
            </a:endParaRPr>
          </a:p>
        </p:txBody>
      </p:sp>
      <p:sp>
        <p:nvSpPr>
          <p:cNvPr id="10" name="Slide Number Placeholder 9"/>
          <p:cNvSpPr>
            <a:spLocks noGrp="1"/>
          </p:cNvSpPr>
          <p:nvPr>
            <p:ph type="sldNum" sz="quarter" idx="12"/>
          </p:nvPr>
        </p:nvSpPr>
        <p:spPr/>
        <p:txBody>
          <a:bodyPr/>
          <a:lstStyle/>
          <a:p>
            <a:fld id="{99DB18A3-D21F-4BB0-9E84-DFB029941648}" type="slidenum">
              <a:rPr lang="de-DE" smtClean="0"/>
              <a:pPr/>
              <a:t>31</a:t>
            </a:fld>
            <a:endParaRPr lang="de-DE"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01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16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7" name="Rectangle 6"/>
          <p:cNvSpPr>
            <a:spLocks noGrp="1" noChangeArrowheads="1"/>
          </p:cNvSpPr>
          <p:nvPr>
            <p:ph type="title"/>
          </p:nvPr>
        </p:nvSpPr>
        <p:spPr>
          <a:xfrm>
            <a:off x="838200" y="119063"/>
            <a:ext cx="8162925" cy="554037"/>
          </a:xfrm>
        </p:spPr>
        <p:txBody>
          <a:bodyPr/>
          <a:lstStyle/>
          <a:p>
            <a:r>
              <a:rPr lang="en-US" dirty="0" smtClean="0"/>
              <a:t>Example Using top 2 box Overall Rating </a:t>
            </a:r>
            <a:br>
              <a:rPr lang="en-US" dirty="0" smtClean="0"/>
            </a:br>
            <a:r>
              <a:rPr lang="en-US" dirty="0" smtClean="0"/>
              <a:t>Test Product X vs. Test Product Y </a:t>
            </a:r>
          </a:p>
        </p:txBody>
      </p:sp>
      <p:sp>
        <p:nvSpPr>
          <p:cNvPr id="596998" name="Rectangle 7"/>
          <p:cNvSpPr>
            <a:spLocks noGrp="1" noChangeArrowheads="1"/>
          </p:cNvSpPr>
          <p:nvPr>
            <p:ph type="body" idx="1"/>
          </p:nvPr>
        </p:nvSpPr>
        <p:spPr>
          <a:xfrm>
            <a:off x="352425" y="979488"/>
            <a:ext cx="7740650" cy="5489575"/>
          </a:xfrm>
        </p:spPr>
        <p:txBody>
          <a:bodyPr/>
          <a:lstStyle/>
          <a:p>
            <a:r>
              <a:rPr lang="en-US" dirty="0" smtClean="0"/>
              <a:t>Issue: Test Product X achieved significantly higher top 2 box overall ratings than Test Product Y. Client wants to understand on which attributes strong performance must be maintained in order for Test Product X to retain its’ strong performance relative to Test Product Y.</a:t>
            </a:r>
          </a:p>
        </p:txBody>
      </p:sp>
      <p:graphicFrame>
        <p:nvGraphicFramePr>
          <p:cNvPr id="596996" name="Object 4"/>
          <p:cNvGraphicFramePr>
            <a:graphicFrameLocks noChangeAspect="1"/>
          </p:cNvGraphicFramePr>
          <p:nvPr/>
        </p:nvGraphicFramePr>
        <p:xfrm>
          <a:off x="823913" y="2255838"/>
          <a:ext cx="7658100" cy="3968750"/>
        </p:xfrm>
        <a:graphic>
          <a:graphicData uri="http://schemas.openxmlformats.org/presentationml/2006/ole">
            <mc:AlternateContent xmlns:mc="http://schemas.openxmlformats.org/markup-compatibility/2006">
              <mc:Choice xmlns:v="urn:schemas-microsoft-com:vml" Requires="v">
                <p:oleObj spid="_x0000_s645156" name="Worksheet" r:id="rId4" imgW="7191451" imgH="3791102" progId="Excel.Sheet.8">
                  <p:link updateAutomatic="1"/>
                </p:oleObj>
              </mc:Choice>
              <mc:Fallback>
                <p:oleObj name="Worksheet" r:id="rId4" imgW="7191451" imgH="3791102"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13" y="2255838"/>
                        <a:ext cx="765810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7573" name="Rectangle 5"/>
          <p:cNvSpPr>
            <a:spLocks noChangeArrowheads="1"/>
          </p:cNvSpPr>
          <p:nvPr/>
        </p:nvSpPr>
        <p:spPr bwMode="auto">
          <a:xfrm>
            <a:off x="835025" y="3503613"/>
            <a:ext cx="7631113" cy="838200"/>
          </a:xfrm>
          <a:prstGeom prst="rect">
            <a:avLst/>
          </a:prstGeom>
          <a:noFill/>
          <a:ln w="28575">
            <a:solidFill>
              <a:srgbClr val="FF0000"/>
            </a:solidFill>
            <a:miter lim="800000"/>
            <a:headEnd/>
            <a:tailEnd/>
          </a:ln>
        </p:spPr>
        <p:txBody>
          <a:bodyPr wrap="none" anchor="ctr"/>
          <a:lstStyle/>
          <a:p>
            <a:pPr eaLnBrk="0" hangingPunct="0"/>
            <a:endParaRPr lang="en-US" dirty="0">
              <a:solidFill>
                <a:srgbClr val="FFFFFF"/>
              </a:solidFill>
              <a:ea typeface="ＭＳ Ｐゴシック" charset="-128"/>
            </a:endParaRPr>
          </a:p>
        </p:txBody>
      </p:sp>
      <p:sp>
        <p:nvSpPr>
          <p:cNvPr id="10" name="Slide Number Placeholder 9"/>
          <p:cNvSpPr>
            <a:spLocks noGrp="1"/>
          </p:cNvSpPr>
          <p:nvPr>
            <p:ph type="sldNum" sz="quarter" idx="12"/>
          </p:nvPr>
        </p:nvSpPr>
        <p:spPr/>
        <p:txBody>
          <a:bodyPr/>
          <a:lstStyle/>
          <a:p>
            <a:fld id="{99DB18A3-D21F-4BB0-9E84-DFB029941648}" type="slidenum">
              <a:rPr lang="de-DE" smtClean="0"/>
              <a:pPr/>
              <a:t>32</a:t>
            </a:fld>
            <a:endParaRPr lang="de-DE"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7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757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5" name="Rectangle 2"/>
          <p:cNvSpPr>
            <a:spLocks noGrp="1" noChangeArrowheads="1"/>
          </p:cNvSpPr>
          <p:nvPr>
            <p:ph type="ctrTitle" idx="4294967295"/>
          </p:nvPr>
        </p:nvSpPr>
        <p:spPr bwMode="auto">
          <a:xfrm>
            <a:off x="144463" y="3184525"/>
            <a:ext cx="4416425" cy="498475"/>
          </a:xfrm>
          <a:prstGeom prst="rect">
            <a:avLst/>
          </a:prstGeom>
          <a:noFill/>
          <a:ln>
            <a:miter lim="800000"/>
            <a:headEnd/>
            <a:tailEnd/>
          </a:ln>
        </p:spPr>
        <p:txBody>
          <a:bodyPr lIns="0" tIns="0" rIns="0" bIns="0" anchor="ctr">
            <a:spAutoFit/>
          </a:bodyPr>
          <a:lstStyle/>
          <a:p>
            <a:pPr eaLnBrk="1" hangingPunct="1">
              <a:lnSpc>
                <a:spcPct val="90000"/>
              </a:lnSpc>
            </a:pPr>
            <a:r>
              <a:rPr lang="en-US" sz="3600" b="1" dirty="0" smtClean="0"/>
              <a:t>Components of T-Plot</a:t>
            </a:r>
          </a:p>
        </p:txBody>
      </p:sp>
      <p:sp>
        <p:nvSpPr>
          <p:cNvPr id="1106946" name="Rectangle 4"/>
          <p:cNvSpPr>
            <a:spLocks noGrp="1" noChangeArrowheads="1"/>
          </p:cNvSpPr>
          <p:nvPr>
            <p:ph type="subTitle" idx="4294967295"/>
          </p:nvPr>
        </p:nvSpPr>
        <p:spPr bwMode="auto">
          <a:xfrm>
            <a:off x="4429125" y="4460875"/>
            <a:ext cx="4430713" cy="776288"/>
          </a:xfrm>
          <a:prstGeom prst="rect">
            <a:avLst/>
          </a:prstGeom>
          <a:noFill/>
          <a:ln>
            <a:miter lim="800000"/>
            <a:headEnd/>
            <a:tailEnd/>
          </a:ln>
        </p:spPr>
        <p:txBody>
          <a:bodyPr lIns="0" tIns="0" rIns="0" bIns="0">
            <a:spAutoFit/>
          </a:bodyPr>
          <a:lstStyle/>
          <a:p>
            <a:pPr marL="0" indent="0" algn="ctr" eaLnBrk="1" hangingPunct="1">
              <a:lnSpc>
                <a:spcPct val="90000"/>
              </a:lnSpc>
              <a:spcBef>
                <a:spcPts val="1000"/>
              </a:spcBef>
              <a:buFont typeface="Arial" charset="0"/>
              <a:buNone/>
            </a:pPr>
            <a:r>
              <a:rPr lang="en-US" sz="2800" dirty="0" smtClean="0"/>
              <a:t>Macro Level Analyses                      Products and/or Objects</a:t>
            </a:r>
          </a:p>
        </p:txBody>
      </p:sp>
      <p:sp>
        <p:nvSpPr>
          <p:cNvPr id="4" name="Rectangle 4"/>
          <p:cNvSpPr>
            <a:spLocks noGrp="1" noChangeArrowheads="1"/>
          </p:cNvSpPr>
          <p:nvPr>
            <p:ph type="subTitle" idx="4294967295"/>
          </p:nvPr>
        </p:nvSpPr>
        <p:spPr bwMode="auto">
          <a:xfrm>
            <a:off x="77685" y="2020155"/>
            <a:ext cx="4430713" cy="775597"/>
          </a:xfrm>
          <a:prstGeom prst="rect">
            <a:avLst/>
          </a:prstGeom>
          <a:noFill/>
          <a:ln>
            <a:miter lim="800000"/>
            <a:headEnd/>
            <a:tailEnd/>
          </a:ln>
        </p:spPr>
        <p:txBody>
          <a:bodyPr lIns="0" tIns="0" rIns="0" bIns="0">
            <a:spAutoFit/>
          </a:bodyPr>
          <a:lstStyle/>
          <a:p>
            <a:pPr marL="0" indent="0" algn="ctr" eaLnBrk="1" hangingPunct="1">
              <a:lnSpc>
                <a:spcPct val="90000"/>
              </a:lnSpc>
              <a:spcBef>
                <a:spcPts val="1000"/>
              </a:spcBef>
              <a:buFont typeface="Arial" charset="0"/>
              <a:buNone/>
            </a:pPr>
            <a:r>
              <a:rPr lang="en-GB" sz="2800" dirty="0" smtClean="0"/>
              <a:t>Difference Drivers Analysis is often complemented with </a:t>
            </a:r>
            <a:endParaRPr lang="en-US" sz="2800" dirty="0" smtClean="0"/>
          </a:p>
        </p:txBody>
      </p:sp>
      <p:sp>
        <p:nvSpPr>
          <p:cNvPr id="6" name="Slide Number Placeholder 5"/>
          <p:cNvSpPr>
            <a:spLocks noGrp="1"/>
          </p:cNvSpPr>
          <p:nvPr>
            <p:ph type="sldNum" sz="quarter" idx="12"/>
          </p:nvPr>
        </p:nvSpPr>
        <p:spPr/>
        <p:txBody>
          <a:bodyPr/>
          <a:lstStyle/>
          <a:p>
            <a:fld id="{99DB18A3-D21F-4BB0-9E84-DFB029941648}" type="slidenum">
              <a:rPr lang="de-DE" smtClean="0"/>
              <a:pPr/>
              <a:t>33</a:t>
            </a:fld>
            <a:endParaRPr lang="de-DE" dirty="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49213" y="900113"/>
            <a:ext cx="5575301" cy="5484812"/>
            <a:chOff x="116" y="784"/>
            <a:chExt cx="3190" cy="3455"/>
          </a:xfrm>
        </p:grpSpPr>
        <p:graphicFrame>
          <p:nvGraphicFramePr>
            <p:cNvPr id="574467" name="Object 3"/>
            <p:cNvGraphicFramePr>
              <a:graphicFrameLocks/>
            </p:cNvGraphicFramePr>
            <p:nvPr/>
          </p:nvGraphicFramePr>
          <p:xfrm>
            <a:off x="116" y="784"/>
            <a:ext cx="3190" cy="3455"/>
          </p:xfrm>
          <a:graphic>
            <a:graphicData uri="http://schemas.openxmlformats.org/presentationml/2006/ole">
              <mc:AlternateContent xmlns:mc="http://schemas.openxmlformats.org/markup-compatibility/2006">
                <mc:Choice xmlns:v="urn:schemas-microsoft-com:vml" Requires="v">
                  <p:oleObj spid="_x0000_s3537990" name="Worksheet" r:id="rId4" imgW="5686349" imgH="5867400" progId="Excel.Sheet.8">
                    <p:link updateAutomatic="1"/>
                  </p:oleObj>
                </mc:Choice>
                <mc:Fallback>
                  <p:oleObj name="Worksheet" r:id="rId4" imgW="5686349" imgH="5867400" progId="Excel.Sheet.8">
                    <p:link updateAutomatic="1"/>
                    <p:pic>
                      <p:nvPicPr>
                        <p:cNvPr id="0"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 y="784"/>
                          <a:ext cx="3190" cy="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4478" name="Line 5"/>
            <p:cNvSpPr>
              <a:spLocks noChangeShapeType="1"/>
            </p:cNvSpPr>
            <p:nvPr/>
          </p:nvSpPr>
          <p:spPr bwMode="auto">
            <a:xfrm flipV="1">
              <a:off x="487" y="1040"/>
              <a:ext cx="2454" cy="2586"/>
            </a:xfrm>
            <a:prstGeom prst="line">
              <a:avLst/>
            </a:prstGeom>
            <a:noFill/>
            <a:ln w="9525">
              <a:solidFill>
                <a:schemeClr val="tx1"/>
              </a:solidFill>
              <a:prstDash val="dash"/>
              <a:round/>
              <a:headEnd/>
              <a:tailEnd/>
            </a:ln>
          </p:spPr>
          <p:txBody>
            <a:bodyPr/>
            <a:lstStyle/>
            <a:p>
              <a:endParaRPr lang="en-US" dirty="0"/>
            </a:p>
          </p:txBody>
        </p:sp>
        <p:sp>
          <p:nvSpPr>
            <p:cNvPr id="574479" name="Line 6"/>
            <p:cNvSpPr>
              <a:spLocks noChangeShapeType="1"/>
            </p:cNvSpPr>
            <p:nvPr/>
          </p:nvSpPr>
          <p:spPr bwMode="auto">
            <a:xfrm flipV="1">
              <a:off x="735" y="1302"/>
              <a:ext cx="2432" cy="2568"/>
            </a:xfrm>
            <a:prstGeom prst="line">
              <a:avLst/>
            </a:prstGeom>
            <a:noFill/>
            <a:ln w="9525">
              <a:solidFill>
                <a:schemeClr val="tx1"/>
              </a:solidFill>
              <a:prstDash val="dash"/>
              <a:round/>
              <a:headEnd/>
              <a:tailEnd/>
            </a:ln>
          </p:spPr>
          <p:txBody>
            <a:bodyPr/>
            <a:lstStyle/>
            <a:p>
              <a:endParaRPr lang="en-US" dirty="0"/>
            </a:p>
          </p:txBody>
        </p:sp>
        <p:sp>
          <p:nvSpPr>
            <p:cNvPr id="574480" name="Oval 7"/>
            <p:cNvSpPr>
              <a:spLocks noChangeArrowheads="1"/>
            </p:cNvSpPr>
            <p:nvPr/>
          </p:nvSpPr>
          <p:spPr bwMode="auto">
            <a:xfrm rot="-2586697">
              <a:off x="1291" y="1358"/>
              <a:ext cx="1606" cy="539"/>
            </a:xfrm>
            <a:prstGeom prst="ellipse">
              <a:avLst/>
            </a:prstGeom>
            <a:noFill/>
            <a:ln w="9525">
              <a:solidFill>
                <a:srgbClr val="FF0000"/>
              </a:solidFill>
              <a:round/>
              <a:headEnd/>
              <a:tailEnd/>
            </a:ln>
          </p:spPr>
          <p:txBody>
            <a:bodyPr wrap="none" anchor="ctr"/>
            <a:lstStyle/>
            <a:p>
              <a:pPr eaLnBrk="0" hangingPunct="0"/>
              <a:endParaRPr lang="en-US" dirty="0">
                <a:solidFill>
                  <a:srgbClr val="FFFFFF"/>
                </a:solidFill>
                <a:ea typeface="ＭＳ Ｐゴシック" charset="-128"/>
              </a:endParaRPr>
            </a:p>
          </p:txBody>
        </p:sp>
        <p:sp>
          <p:nvSpPr>
            <p:cNvPr id="574481" name="Text Box 8"/>
            <p:cNvSpPr txBox="1">
              <a:spLocks noChangeArrowheads="1"/>
            </p:cNvSpPr>
            <p:nvPr/>
          </p:nvSpPr>
          <p:spPr bwMode="gray">
            <a:xfrm>
              <a:off x="604" y="1146"/>
              <a:ext cx="1057" cy="346"/>
            </a:xfrm>
            <a:prstGeom prst="rect">
              <a:avLst/>
            </a:prstGeom>
            <a:solidFill>
              <a:srgbClr val="FF0000"/>
            </a:solidFill>
            <a:ln w="9525">
              <a:noFill/>
              <a:miter lim="800000"/>
              <a:headEnd/>
              <a:tailEnd/>
            </a:ln>
          </p:spPr>
          <p:txBody>
            <a:bodyPr>
              <a:spAutoFit/>
            </a:bodyPr>
            <a:lstStyle/>
            <a:p>
              <a:r>
                <a:rPr lang="en-US" sz="1000" b="1" dirty="0">
                  <a:solidFill>
                    <a:srgbClr val="FFFFFF"/>
                  </a:solidFill>
                  <a:ea typeface="ＭＳ Ｐゴシック" charset="-128"/>
                </a:rPr>
                <a:t>The concept significantly outperformed the product on these attributes.</a:t>
              </a:r>
            </a:p>
          </p:txBody>
        </p:sp>
      </p:grpSp>
      <p:sp>
        <p:nvSpPr>
          <p:cNvPr id="574475" name="Rectangle 9"/>
          <p:cNvSpPr>
            <a:spLocks noGrp="1" noChangeArrowheads="1"/>
          </p:cNvSpPr>
          <p:nvPr>
            <p:ph type="title"/>
          </p:nvPr>
        </p:nvSpPr>
        <p:spPr>
          <a:xfrm>
            <a:off x="838200" y="119063"/>
            <a:ext cx="8162925" cy="554037"/>
          </a:xfrm>
        </p:spPr>
        <p:txBody>
          <a:bodyPr/>
          <a:lstStyle/>
          <a:p>
            <a:r>
              <a:rPr lang="en-US" dirty="0" smtClean="0"/>
              <a:t>Control vs. Prototype 1 Example (Top 2 Box Ratings)</a:t>
            </a:r>
          </a:p>
        </p:txBody>
      </p:sp>
      <p:graphicFrame>
        <p:nvGraphicFramePr>
          <p:cNvPr id="574473" name="Object 9"/>
          <p:cNvGraphicFramePr>
            <a:graphicFrameLocks noChangeAspect="1"/>
          </p:cNvGraphicFramePr>
          <p:nvPr/>
        </p:nvGraphicFramePr>
        <p:xfrm>
          <a:off x="5346700" y="1355725"/>
          <a:ext cx="3729038" cy="3201988"/>
        </p:xfrm>
        <a:graphic>
          <a:graphicData uri="http://schemas.openxmlformats.org/presentationml/2006/ole">
            <mc:AlternateContent xmlns:mc="http://schemas.openxmlformats.org/markup-compatibility/2006">
              <mc:Choice xmlns:v="urn:schemas-microsoft-com:vml" Requires="v">
                <p:oleObj spid="_x0000_s3537991" name="Worksheet" r:id="rId4" imgW="3905402" imgH="3410102" progId="Excel.Sheet.8">
                  <p:link updateAutomatic="1"/>
                </p:oleObj>
              </mc:Choice>
              <mc:Fallback>
                <p:oleObj name="Worksheet" r:id="rId4" imgW="3905402" imgH="3410102" progId="Excel.Sheet.8">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6700" y="1355725"/>
                        <a:ext cx="3729038" cy="320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4476" name="TextBox 1"/>
          <p:cNvSpPr txBox="1">
            <a:spLocks noChangeArrowheads="1"/>
          </p:cNvSpPr>
          <p:nvPr/>
        </p:nvSpPr>
        <p:spPr bwMode="auto">
          <a:xfrm rot="-5400000">
            <a:off x="-249237" y="3325813"/>
            <a:ext cx="890587" cy="369887"/>
          </a:xfrm>
          <a:prstGeom prst="rect">
            <a:avLst/>
          </a:prstGeom>
          <a:solidFill>
            <a:schemeClr val="bg1"/>
          </a:solidFill>
          <a:ln w="9525">
            <a:noFill/>
            <a:miter lim="800000"/>
            <a:headEnd/>
            <a:tailEnd/>
          </a:ln>
        </p:spPr>
        <p:txBody>
          <a:bodyPr wrap="none">
            <a:spAutoFit/>
          </a:bodyPr>
          <a:lstStyle/>
          <a:p>
            <a:r>
              <a:rPr lang="en-US" b="1" dirty="0">
                <a:latin typeface="Calibri" pitchFamily="34" charset="0"/>
              </a:rPr>
              <a:t>Control</a:t>
            </a:r>
          </a:p>
        </p:txBody>
      </p:sp>
      <p:sp>
        <p:nvSpPr>
          <p:cNvPr id="574477" name="TextBox 10"/>
          <p:cNvSpPr txBox="1">
            <a:spLocks noChangeArrowheads="1"/>
          </p:cNvSpPr>
          <p:nvPr/>
        </p:nvSpPr>
        <p:spPr bwMode="auto">
          <a:xfrm>
            <a:off x="2325688" y="6040438"/>
            <a:ext cx="1309687" cy="369887"/>
          </a:xfrm>
          <a:prstGeom prst="rect">
            <a:avLst/>
          </a:prstGeom>
          <a:solidFill>
            <a:schemeClr val="bg1"/>
          </a:solidFill>
          <a:ln w="9525">
            <a:noFill/>
            <a:miter lim="800000"/>
            <a:headEnd/>
            <a:tailEnd/>
          </a:ln>
        </p:spPr>
        <p:txBody>
          <a:bodyPr wrap="none">
            <a:spAutoFit/>
          </a:bodyPr>
          <a:lstStyle/>
          <a:p>
            <a:r>
              <a:rPr lang="en-US" b="1" dirty="0">
                <a:latin typeface="Calibri" pitchFamily="34" charset="0"/>
              </a:rPr>
              <a:t>Prototype 1</a:t>
            </a:r>
          </a:p>
        </p:txBody>
      </p:sp>
      <p:sp>
        <p:nvSpPr>
          <p:cNvPr id="16" name="Slide Number Placeholder 15"/>
          <p:cNvSpPr>
            <a:spLocks noGrp="1"/>
          </p:cNvSpPr>
          <p:nvPr>
            <p:ph type="sldNum" sz="quarter" idx="12"/>
          </p:nvPr>
        </p:nvSpPr>
        <p:spPr/>
        <p:txBody>
          <a:bodyPr/>
          <a:lstStyle/>
          <a:p>
            <a:fld id="{99DB18A3-D21F-4BB0-9E84-DFB029941648}" type="slidenum">
              <a:rPr lang="de-DE" smtClean="0"/>
              <a:pPr/>
              <a:t>34</a:t>
            </a:fld>
            <a:endParaRPr lang="de-DE"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79200" y="4680000"/>
            <a:ext cx="4430833" cy="387798"/>
          </a:xfrm>
        </p:spPr>
        <p:txBody>
          <a:bodyPr/>
          <a:lstStyle/>
          <a:p>
            <a:pPr algn="ctr"/>
            <a:r>
              <a:rPr lang="en-US" dirty="0" smtClean="0"/>
              <a:t>Micro Analysis</a:t>
            </a:r>
            <a:endParaRPr lang="en-US" dirty="0"/>
          </a:p>
        </p:txBody>
      </p:sp>
      <p:sp>
        <p:nvSpPr>
          <p:cNvPr id="4" name="Title 3"/>
          <p:cNvSpPr>
            <a:spLocks noGrp="1"/>
          </p:cNvSpPr>
          <p:nvPr>
            <p:ph type="ctrTitle"/>
          </p:nvPr>
        </p:nvSpPr>
        <p:spPr/>
        <p:txBody>
          <a:bodyPr/>
          <a:lstStyle/>
          <a:p>
            <a:pPr lvl="0"/>
            <a:r>
              <a:rPr lang="en-US" dirty="0" smtClean="0"/>
              <a:t>Relative Weight Analysis (RWA) </a:t>
            </a:r>
            <a:r>
              <a:rPr lang="de-DE" smtClean="0"/>
              <a:t/>
            </a:r>
            <a:br>
              <a:rPr lang="de-DE" smtClean="0"/>
            </a:br>
            <a:endParaRPr lang="en-US" dirty="0"/>
          </a:p>
        </p:txBody>
      </p:sp>
      <p:pic>
        <p:nvPicPr>
          <p:cNvPr id="6" name="Picture 5"/>
          <p:cNvPicPr>
            <a:picLocks noChangeAspect="1"/>
          </p:cNvPicPr>
          <p:nvPr/>
        </p:nvPicPr>
        <p:blipFill>
          <a:blip r:embed="rId3" cstate="print"/>
          <a:srcRect/>
          <a:stretch>
            <a:fillRect/>
          </a:stretch>
        </p:blipFill>
        <p:spPr bwMode="auto">
          <a:xfrm>
            <a:off x="8042275" y="2249488"/>
            <a:ext cx="749300" cy="763587"/>
          </a:xfrm>
          <a:prstGeom prst="rect">
            <a:avLst/>
          </a:prstGeom>
          <a:noFill/>
          <a:ln w="9525">
            <a:noFill/>
            <a:miter lim="800000"/>
            <a:headEnd/>
            <a:tailEnd/>
          </a:ln>
        </p:spPr>
      </p:pic>
      <p:sp>
        <p:nvSpPr>
          <p:cNvPr id="11" name="Slide Number Placeholder 10"/>
          <p:cNvSpPr>
            <a:spLocks noGrp="1"/>
          </p:cNvSpPr>
          <p:nvPr>
            <p:ph type="sldNum" sz="quarter" idx="12"/>
          </p:nvPr>
        </p:nvSpPr>
        <p:spPr/>
        <p:txBody>
          <a:bodyPr/>
          <a:lstStyle/>
          <a:p>
            <a:fld id="{99DB18A3-D21F-4BB0-9E84-DFB029941648}" type="slidenum">
              <a:rPr lang="de-DE" smtClean="0"/>
              <a:pPr/>
              <a:t>35</a:t>
            </a:fld>
            <a:endParaRPr lang="de-DE" dirty="0"/>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p:cNvGraphicFramePr>
          <p:nvPr/>
        </p:nvGraphicFramePr>
        <p:xfrm>
          <a:off x="220950" y="1292894"/>
          <a:ext cx="8705850" cy="4675188"/>
        </p:xfrm>
        <a:graphic>
          <a:graphicData uri="http://schemas.openxmlformats.org/presentationml/2006/ole">
            <mc:AlternateContent xmlns:mc="http://schemas.openxmlformats.org/markup-compatibility/2006">
              <mc:Choice xmlns:v="urn:schemas-microsoft-com:vml" Requires="v">
                <p:oleObj spid="_x0000_s2527268" name="Worksheet" r:id="rId3" imgW="8705802" imgH="4676727" progId="Excel.Sheet.8">
                  <p:embed/>
                </p:oleObj>
              </mc:Choice>
              <mc:Fallback>
                <p:oleObj name="Worksheet" r:id="rId3" imgW="8705802" imgH="4676727" progId="Excel.Sheet.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50" y="1292894"/>
                        <a:ext cx="8705850" cy="467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7" name="TextBox 2"/>
          <p:cNvSpPr txBox="1">
            <a:spLocks noChangeArrowheads="1"/>
          </p:cNvSpPr>
          <p:nvPr/>
        </p:nvSpPr>
        <p:spPr bwMode="auto">
          <a:xfrm>
            <a:off x="3224213" y="150813"/>
            <a:ext cx="3938587" cy="460375"/>
          </a:xfrm>
          <a:prstGeom prst="rect">
            <a:avLst/>
          </a:prstGeom>
          <a:noFill/>
          <a:ln w="9525">
            <a:noFill/>
            <a:miter lim="800000"/>
            <a:headEnd/>
            <a:tailEnd/>
          </a:ln>
        </p:spPr>
        <p:txBody>
          <a:bodyPr>
            <a:spAutoFit/>
          </a:bodyPr>
          <a:lstStyle/>
          <a:p>
            <a:r>
              <a:rPr lang="en-US" sz="2400" dirty="0">
                <a:solidFill>
                  <a:srgbClr val="FFFFFF"/>
                </a:solidFill>
              </a:rPr>
              <a:t>SD61 Performance</a:t>
            </a:r>
          </a:p>
        </p:txBody>
      </p:sp>
      <p:sp>
        <p:nvSpPr>
          <p:cNvPr id="5" name="Title 1"/>
          <p:cNvSpPr txBox="1">
            <a:spLocks/>
          </p:cNvSpPr>
          <p:nvPr/>
        </p:nvSpPr>
        <p:spPr>
          <a:xfrm>
            <a:off x="319489" y="0"/>
            <a:ext cx="8430812" cy="508000"/>
          </a:xfrm>
          <a:prstGeom prst="rect">
            <a:avLst/>
          </a:prstGeom>
        </p:spPr>
        <p:txBody>
          <a:bodyPr/>
          <a:lstStyle/>
          <a:p>
            <a:pPr eaLnBrk="0" hangingPunct="0">
              <a:defRPr/>
            </a:pPr>
            <a:endParaRPr lang="en-GB" b="1" kern="0" dirty="0">
              <a:solidFill>
                <a:srgbClr val="415A9C"/>
              </a:solidFill>
              <a:ea typeface="+mj-ea"/>
              <a:cs typeface="+mj-cs"/>
            </a:endParaRPr>
          </a:p>
          <a:p>
            <a:pPr eaLnBrk="0" hangingPunct="0">
              <a:defRPr/>
            </a:pPr>
            <a:endParaRPr lang="en-GB" b="1" kern="0" dirty="0">
              <a:solidFill>
                <a:srgbClr val="415A9C"/>
              </a:solidFill>
              <a:ea typeface="+mj-ea"/>
              <a:cs typeface="+mj-cs"/>
            </a:endParaRPr>
          </a:p>
          <a:p>
            <a:pPr eaLnBrk="0" hangingPunct="0">
              <a:defRPr/>
            </a:pPr>
            <a:endParaRPr lang="en-GB" b="1" kern="0" dirty="0">
              <a:solidFill>
                <a:srgbClr val="415A9C"/>
              </a:solidFill>
              <a:ea typeface="+mj-ea"/>
              <a:cs typeface="+mj-cs"/>
            </a:endParaRPr>
          </a:p>
          <a:p>
            <a:pPr eaLnBrk="0" hangingPunct="0">
              <a:defRPr/>
            </a:pPr>
            <a:r>
              <a:rPr lang="en-GB" b="1" kern="0" dirty="0">
                <a:solidFill>
                  <a:srgbClr val="415A9C"/>
                </a:solidFill>
                <a:ea typeface="+mj-ea"/>
                <a:cs typeface="+mj-cs"/>
              </a:rPr>
              <a:t>  </a:t>
            </a:r>
            <a:endParaRPr lang="en-US" b="1" kern="0" dirty="0">
              <a:solidFill>
                <a:srgbClr val="415A9C"/>
              </a:solidFill>
              <a:ea typeface="+mj-ea"/>
              <a:cs typeface="+mj-cs"/>
            </a:endParaRPr>
          </a:p>
        </p:txBody>
      </p:sp>
      <p:sp>
        <p:nvSpPr>
          <p:cNvPr id="6" name="Title 1"/>
          <p:cNvSpPr txBox="1">
            <a:spLocks/>
          </p:cNvSpPr>
          <p:nvPr/>
        </p:nvSpPr>
        <p:spPr>
          <a:xfrm>
            <a:off x="3052294" y="853561"/>
            <a:ext cx="2018182" cy="324006"/>
          </a:xfrm>
          <a:prstGeom prst="rect">
            <a:avLst/>
          </a:prstGeom>
        </p:spPr>
        <p:txBody>
          <a:bodyPr/>
          <a:lstStyle/>
          <a:p>
            <a:pPr algn="ctr" eaLnBrk="0" hangingPunct="0">
              <a:defRPr/>
            </a:pPr>
            <a:r>
              <a:rPr lang="en-GB" sz="1400" b="1" kern="0" dirty="0" smtClean="0">
                <a:solidFill>
                  <a:srgbClr val="415A9C"/>
                </a:solidFill>
                <a:ea typeface="+mj-ea"/>
                <a:cs typeface="+mj-cs"/>
              </a:rPr>
              <a:t>Weight of Importance Score </a:t>
            </a:r>
            <a:endParaRPr lang="en-GB" sz="1400" b="1" kern="0" dirty="0">
              <a:solidFill>
                <a:srgbClr val="415A9C"/>
              </a:solidFill>
              <a:ea typeface="+mj-ea"/>
              <a:cs typeface="+mj-cs"/>
            </a:endParaRPr>
          </a:p>
          <a:p>
            <a:pPr algn="ctr" eaLnBrk="0" hangingPunct="0">
              <a:defRPr/>
            </a:pPr>
            <a:endParaRPr lang="en-GB" sz="1400" b="1" kern="0" dirty="0">
              <a:solidFill>
                <a:srgbClr val="415A9C"/>
              </a:solidFill>
              <a:latin typeface="Arial Black"/>
              <a:ea typeface="+mj-ea"/>
              <a:cs typeface="+mj-cs"/>
            </a:endParaRPr>
          </a:p>
          <a:p>
            <a:pPr algn="ctr" eaLnBrk="0" hangingPunct="0">
              <a:defRPr/>
            </a:pPr>
            <a:endParaRPr lang="en-GB" sz="1400" b="1" kern="0" dirty="0">
              <a:solidFill>
                <a:srgbClr val="415A9C"/>
              </a:solidFill>
              <a:latin typeface="Arial Black"/>
              <a:ea typeface="+mj-ea"/>
              <a:cs typeface="+mj-cs"/>
            </a:endParaRPr>
          </a:p>
          <a:p>
            <a:pPr algn="ctr" eaLnBrk="0" hangingPunct="0">
              <a:defRPr/>
            </a:pPr>
            <a:endParaRPr lang="en-GB" sz="1400" b="1" kern="0" dirty="0">
              <a:solidFill>
                <a:srgbClr val="415A9C"/>
              </a:solidFill>
              <a:latin typeface="Arial Black"/>
              <a:ea typeface="+mj-ea"/>
              <a:cs typeface="+mj-cs"/>
            </a:endParaRPr>
          </a:p>
          <a:p>
            <a:pPr algn="ctr" eaLnBrk="0" hangingPunct="0">
              <a:defRPr/>
            </a:pPr>
            <a:endParaRPr lang="en-GB" sz="1400" b="1" kern="0" dirty="0">
              <a:solidFill>
                <a:srgbClr val="415A9C"/>
              </a:solidFill>
              <a:latin typeface="Arial Black"/>
              <a:ea typeface="+mj-ea"/>
              <a:cs typeface="+mj-cs"/>
            </a:endParaRPr>
          </a:p>
          <a:p>
            <a:pPr algn="ctr" eaLnBrk="0" hangingPunct="0">
              <a:defRPr/>
            </a:pPr>
            <a:r>
              <a:rPr lang="en-GB" sz="1400" b="1" kern="0" dirty="0">
                <a:solidFill>
                  <a:srgbClr val="415A9C"/>
                </a:solidFill>
                <a:latin typeface="Arial Black"/>
                <a:ea typeface="+mj-ea"/>
                <a:cs typeface="+mj-cs"/>
              </a:rPr>
              <a:t>  </a:t>
            </a:r>
            <a:endParaRPr lang="en-US" sz="1400" b="1" kern="0" dirty="0">
              <a:solidFill>
                <a:srgbClr val="415A9C"/>
              </a:solidFill>
              <a:latin typeface="Arial Black"/>
              <a:ea typeface="+mj-ea"/>
              <a:cs typeface="+mj-cs"/>
            </a:endParaRPr>
          </a:p>
        </p:txBody>
      </p:sp>
      <p:sp>
        <p:nvSpPr>
          <p:cNvPr id="8" name="Title 1"/>
          <p:cNvSpPr txBox="1">
            <a:spLocks/>
          </p:cNvSpPr>
          <p:nvPr/>
        </p:nvSpPr>
        <p:spPr>
          <a:xfrm>
            <a:off x="5078776" y="859316"/>
            <a:ext cx="3823924" cy="547743"/>
          </a:xfrm>
          <a:prstGeom prst="rect">
            <a:avLst/>
          </a:prstGeom>
        </p:spPr>
        <p:txBody>
          <a:bodyPr/>
          <a:lstStyle/>
          <a:p>
            <a:pPr eaLnBrk="0" hangingPunct="0">
              <a:defRPr/>
            </a:pPr>
            <a:r>
              <a:rPr lang="en-GB" sz="1400" b="1" kern="0" dirty="0">
                <a:solidFill>
                  <a:srgbClr val="415A9C"/>
                </a:solidFill>
                <a:ea typeface="+mj-ea"/>
                <a:cs typeface="+mj-cs"/>
              </a:rPr>
              <a:t>Performance based on </a:t>
            </a:r>
            <a:r>
              <a:rPr lang="en-GB" sz="1400" b="1" kern="0" dirty="0" smtClean="0">
                <a:solidFill>
                  <a:srgbClr val="415A9C"/>
                </a:solidFill>
                <a:ea typeface="+mj-ea"/>
                <a:cs typeface="+mj-cs"/>
              </a:rPr>
              <a:t>5 point mean </a:t>
            </a:r>
            <a:r>
              <a:rPr lang="en-GB" sz="1400" b="1" kern="0" dirty="0">
                <a:solidFill>
                  <a:srgbClr val="415A9C"/>
                </a:solidFill>
                <a:ea typeface="+mj-ea"/>
                <a:cs typeface="+mj-cs"/>
              </a:rPr>
              <a:t>score   </a:t>
            </a:r>
          </a:p>
          <a:p>
            <a:pPr eaLnBrk="0" hangingPunct="0">
              <a:defRPr/>
            </a:pPr>
            <a:endParaRPr lang="en-GB" sz="1400" b="1" kern="0" dirty="0">
              <a:solidFill>
                <a:srgbClr val="415A9C"/>
              </a:solidFill>
              <a:ea typeface="+mj-ea"/>
              <a:cs typeface="+mj-cs"/>
            </a:endParaRPr>
          </a:p>
          <a:p>
            <a:pPr eaLnBrk="0" hangingPunct="0">
              <a:defRPr/>
            </a:pPr>
            <a:endParaRPr lang="en-GB" sz="1400" b="1" kern="0" dirty="0">
              <a:solidFill>
                <a:srgbClr val="415A9C"/>
              </a:solidFill>
              <a:ea typeface="+mj-ea"/>
              <a:cs typeface="+mj-cs"/>
            </a:endParaRPr>
          </a:p>
          <a:p>
            <a:pPr eaLnBrk="0" hangingPunct="0">
              <a:defRPr/>
            </a:pPr>
            <a:endParaRPr lang="en-GB" sz="1400" b="1" kern="0" dirty="0">
              <a:solidFill>
                <a:srgbClr val="415A9C"/>
              </a:solidFill>
              <a:ea typeface="+mj-ea"/>
              <a:cs typeface="+mj-cs"/>
            </a:endParaRPr>
          </a:p>
          <a:p>
            <a:pPr eaLnBrk="0" hangingPunct="0">
              <a:defRPr/>
            </a:pPr>
            <a:endParaRPr lang="en-GB" sz="1400" b="1" kern="0" dirty="0">
              <a:solidFill>
                <a:srgbClr val="415A9C"/>
              </a:solidFill>
              <a:ea typeface="+mj-ea"/>
              <a:cs typeface="+mj-cs"/>
            </a:endParaRPr>
          </a:p>
          <a:p>
            <a:pPr eaLnBrk="0" hangingPunct="0">
              <a:defRPr/>
            </a:pPr>
            <a:r>
              <a:rPr lang="en-GB" sz="1400" b="1" kern="0" dirty="0">
                <a:solidFill>
                  <a:srgbClr val="415A9C"/>
                </a:solidFill>
                <a:ea typeface="+mj-ea"/>
                <a:cs typeface="+mj-cs"/>
              </a:rPr>
              <a:t>  </a:t>
            </a:r>
            <a:endParaRPr lang="en-US" sz="1400" b="1" kern="0" dirty="0">
              <a:solidFill>
                <a:srgbClr val="415A9C"/>
              </a:solidFill>
              <a:ea typeface="+mj-ea"/>
              <a:cs typeface="+mj-cs"/>
            </a:endParaRPr>
          </a:p>
        </p:txBody>
      </p:sp>
      <p:sp>
        <p:nvSpPr>
          <p:cNvPr id="20" name="TextBox 1"/>
          <p:cNvSpPr txBox="1">
            <a:spLocks noChangeArrowheads="1"/>
          </p:cNvSpPr>
          <p:nvPr/>
        </p:nvSpPr>
        <p:spPr bwMode="auto">
          <a:xfrm>
            <a:off x="785813" y="5929000"/>
            <a:ext cx="2286203" cy="861774"/>
          </a:xfrm>
          <a:prstGeom prst="rect">
            <a:avLst/>
          </a:prstGeom>
          <a:noFill/>
          <a:ln w="9525">
            <a:noFill/>
            <a:miter lim="800000"/>
            <a:headEnd/>
            <a:tailEnd/>
          </a:ln>
        </p:spPr>
        <p:txBody>
          <a:bodyPr wrap="none">
            <a:spAutoFit/>
          </a:bodyPr>
          <a:lstStyle/>
          <a:p>
            <a:r>
              <a:rPr lang="en-US" sz="1000" dirty="0"/>
              <a:t>&gt;= </a:t>
            </a:r>
            <a:r>
              <a:rPr lang="en-US" sz="1000" dirty="0" smtClean="0"/>
              <a:t>20                Extremely important </a:t>
            </a:r>
            <a:endParaRPr lang="en-US" sz="1000" dirty="0"/>
          </a:p>
          <a:p>
            <a:r>
              <a:rPr lang="en-US" sz="1000" dirty="0"/>
              <a:t>&gt;=15 to &lt; </a:t>
            </a:r>
            <a:r>
              <a:rPr lang="en-US" sz="1000" dirty="0" smtClean="0"/>
              <a:t>20     Very important</a:t>
            </a:r>
            <a:endParaRPr lang="en-US" sz="1000" dirty="0"/>
          </a:p>
          <a:p>
            <a:r>
              <a:rPr lang="en-US" sz="1000" dirty="0"/>
              <a:t>&gt;=10 to &lt; </a:t>
            </a:r>
            <a:r>
              <a:rPr lang="en-US" sz="1000" dirty="0" smtClean="0"/>
              <a:t>15     Somewhat important </a:t>
            </a:r>
            <a:endParaRPr lang="en-US" sz="1000" dirty="0"/>
          </a:p>
          <a:p>
            <a:r>
              <a:rPr lang="en-US" sz="1000" dirty="0"/>
              <a:t>&gt;=5 to &lt; </a:t>
            </a:r>
            <a:r>
              <a:rPr lang="en-US" sz="1000" dirty="0" smtClean="0"/>
              <a:t>10       Not very important  </a:t>
            </a:r>
            <a:endParaRPr lang="en-US" sz="1000" dirty="0"/>
          </a:p>
          <a:p>
            <a:r>
              <a:rPr lang="en-US" sz="1000" dirty="0"/>
              <a:t>&gt;=0 to &lt; </a:t>
            </a:r>
            <a:r>
              <a:rPr lang="en-US" sz="1000" dirty="0" smtClean="0"/>
              <a:t>5         Not at all important </a:t>
            </a:r>
            <a:endParaRPr lang="en-US" dirty="0"/>
          </a:p>
        </p:txBody>
      </p:sp>
      <p:sp>
        <p:nvSpPr>
          <p:cNvPr id="21" name="Rectangle 20"/>
          <p:cNvSpPr/>
          <p:nvPr/>
        </p:nvSpPr>
        <p:spPr>
          <a:xfrm>
            <a:off x="433388" y="6044887"/>
            <a:ext cx="352425" cy="571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433388" y="6197287"/>
            <a:ext cx="352425" cy="57150"/>
          </a:xfrm>
          <a:prstGeom prst="rect">
            <a:avLst/>
          </a:prstGeom>
          <a:solidFill>
            <a:srgbClr val="ED673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p:cNvSpPr/>
          <p:nvPr/>
        </p:nvSpPr>
        <p:spPr>
          <a:xfrm>
            <a:off x="433388" y="6330637"/>
            <a:ext cx="352425" cy="587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23"/>
          <p:cNvSpPr/>
          <p:nvPr/>
        </p:nvSpPr>
        <p:spPr>
          <a:xfrm>
            <a:off x="433388" y="6483037"/>
            <a:ext cx="352425" cy="587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5" name="Rectangle 24"/>
          <p:cNvSpPr/>
          <p:nvPr/>
        </p:nvSpPr>
        <p:spPr>
          <a:xfrm>
            <a:off x="433388" y="6630675"/>
            <a:ext cx="352425"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Oval 25"/>
          <p:cNvSpPr/>
          <p:nvPr/>
        </p:nvSpPr>
        <p:spPr>
          <a:xfrm>
            <a:off x="4803819" y="1300769"/>
            <a:ext cx="360609" cy="2318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029924" y="1633475"/>
            <a:ext cx="360609" cy="231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370209" y="1765989"/>
            <a:ext cx="360609" cy="231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5046372" y="2393336"/>
            <a:ext cx="360609" cy="231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063362" y="6024433"/>
            <a:ext cx="605928" cy="2093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4748269" y="5938090"/>
            <a:ext cx="3536415" cy="461665"/>
          </a:xfrm>
          <a:prstGeom prst="rect">
            <a:avLst/>
          </a:prstGeom>
          <a:noFill/>
        </p:spPr>
        <p:txBody>
          <a:bodyPr wrap="square" rtlCol="0">
            <a:spAutoFit/>
          </a:bodyPr>
          <a:lstStyle/>
          <a:p>
            <a:r>
              <a:rPr lang="en-GB" sz="1200" dirty="0" smtClean="0"/>
              <a:t>Key drivers of overall opinion across all products tested  i.e. important in creating differentiation   </a:t>
            </a:r>
          </a:p>
        </p:txBody>
      </p:sp>
      <p:sp>
        <p:nvSpPr>
          <p:cNvPr id="30" name="Oval 29"/>
          <p:cNvSpPr/>
          <p:nvPr/>
        </p:nvSpPr>
        <p:spPr>
          <a:xfrm>
            <a:off x="4041307" y="6432075"/>
            <a:ext cx="661012" cy="2533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4779482" y="6387949"/>
            <a:ext cx="3536415" cy="276999"/>
          </a:xfrm>
          <a:prstGeom prst="rect">
            <a:avLst/>
          </a:prstGeom>
          <a:noFill/>
        </p:spPr>
        <p:txBody>
          <a:bodyPr wrap="square" rtlCol="0">
            <a:spAutoFit/>
          </a:bodyPr>
          <a:lstStyle/>
          <a:p>
            <a:r>
              <a:rPr lang="en-GB" sz="1200" dirty="0" smtClean="0"/>
              <a:t>Key driver of performance for this product</a:t>
            </a:r>
          </a:p>
        </p:txBody>
      </p:sp>
      <p:sp>
        <p:nvSpPr>
          <p:cNvPr id="33" name="Oval 32"/>
          <p:cNvSpPr/>
          <p:nvPr/>
        </p:nvSpPr>
        <p:spPr>
          <a:xfrm>
            <a:off x="5092946" y="1312454"/>
            <a:ext cx="360609" cy="231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39"/>
          <p:cNvSpPr>
            <a:spLocks noGrp="1"/>
          </p:cNvSpPr>
          <p:nvPr>
            <p:ph type="title"/>
          </p:nvPr>
        </p:nvSpPr>
        <p:spPr>
          <a:xfrm>
            <a:off x="838800" y="118799"/>
            <a:ext cx="8162325" cy="553998"/>
          </a:xfrm>
        </p:spPr>
        <p:txBody>
          <a:bodyPr/>
          <a:lstStyle/>
          <a:p>
            <a:pPr lvl="0"/>
            <a:r>
              <a:rPr lang="en-US" dirty="0" smtClean="0"/>
              <a:t>The results must then be examined alongside actual product performance and also compared to macro drivers</a:t>
            </a:r>
            <a:endParaRPr lang="en-US" dirty="0"/>
          </a:p>
        </p:txBody>
      </p:sp>
      <p:sp>
        <p:nvSpPr>
          <p:cNvPr id="42" name="Slide Number Placeholder 41"/>
          <p:cNvSpPr>
            <a:spLocks noGrp="1"/>
          </p:cNvSpPr>
          <p:nvPr>
            <p:ph type="sldNum" sz="quarter" idx="12"/>
          </p:nvPr>
        </p:nvSpPr>
        <p:spPr/>
        <p:txBody>
          <a:bodyPr/>
          <a:lstStyle/>
          <a:p>
            <a:fld id="{99DB18A3-D21F-4BB0-9E84-DFB029941648}" type="slidenum">
              <a:rPr lang="de-DE" smtClean="0"/>
              <a:pPr/>
              <a:t>36</a:t>
            </a:fld>
            <a:endParaRPr lang="de-DE"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89" name="Subtitle 1"/>
          <p:cNvSpPr>
            <a:spLocks noGrp="1"/>
          </p:cNvSpPr>
          <p:nvPr>
            <p:ph type="subTitle" idx="1"/>
          </p:nvPr>
        </p:nvSpPr>
        <p:spPr bwMode="auto">
          <a:xfrm>
            <a:off x="4579938" y="4679950"/>
            <a:ext cx="4430712" cy="387350"/>
          </a:xfrm>
          <a:noFill/>
          <a:ln>
            <a:miter lim="800000"/>
            <a:headEnd/>
            <a:tailEnd/>
          </a:ln>
        </p:spPr>
        <p:txBody>
          <a:bodyPr vert="horz" numCol="1" anchor="t" anchorCtr="0" compatLnSpc="1">
            <a:prstTxWarp prst="textNoShape">
              <a:avLst/>
            </a:prstTxWarp>
          </a:bodyPr>
          <a:lstStyle/>
          <a:p>
            <a:pPr algn="ctr" eaLnBrk="1" hangingPunct="1"/>
            <a:r>
              <a:rPr lang="en-US" dirty="0" smtClean="0"/>
              <a:t>Micro Level Analysis</a:t>
            </a:r>
          </a:p>
        </p:txBody>
      </p:sp>
      <p:sp>
        <p:nvSpPr>
          <p:cNvPr id="1189890" name="Rectangle 2"/>
          <p:cNvSpPr>
            <a:spLocks noGrp="1" noChangeArrowheads="1"/>
          </p:cNvSpPr>
          <p:nvPr>
            <p:ph type="ctrTitle"/>
          </p:nvPr>
        </p:nvSpPr>
        <p:spPr bwMode="auto">
          <a:xfrm>
            <a:off x="246063" y="2381250"/>
            <a:ext cx="4094162" cy="1995488"/>
          </a:xfrm>
          <a:noFill/>
          <a:ln>
            <a:miter lim="800000"/>
            <a:headEnd/>
            <a:tailEnd/>
          </a:ln>
        </p:spPr>
        <p:txBody>
          <a:bodyPr vert="horz" numCol="1" compatLnSpc="1">
            <a:prstTxWarp prst="textNoShape">
              <a:avLst/>
            </a:prstTxWarp>
          </a:bodyPr>
          <a:lstStyle/>
          <a:p>
            <a:pPr eaLnBrk="1" hangingPunct="1"/>
            <a:r>
              <a:rPr lang="en-US" dirty="0" smtClean="0"/>
              <a:t>Penalty Analysis: </a:t>
            </a:r>
            <a:br>
              <a:rPr lang="en-US" dirty="0" smtClean="0"/>
            </a:br>
            <a:r>
              <a:rPr lang="en-US" dirty="0" smtClean="0"/>
              <a:t>Revealing the direction for product modification </a:t>
            </a:r>
          </a:p>
        </p:txBody>
      </p:sp>
      <p:pic>
        <p:nvPicPr>
          <p:cNvPr id="1189891" name="Picture 5"/>
          <p:cNvPicPr>
            <a:picLocks noChangeAspect="1"/>
          </p:cNvPicPr>
          <p:nvPr/>
        </p:nvPicPr>
        <p:blipFill>
          <a:blip r:embed="rId3" cstate="print"/>
          <a:srcRect/>
          <a:stretch>
            <a:fillRect/>
          </a:stretch>
        </p:blipFill>
        <p:spPr bwMode="auto">
          <a:xfrm>
            <a:off x="8042275" y="2249488"/>
            <a:ext cx="749300" cy="7635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99DB18A3-D21F-4BB0-9E84-DFB029941648}" type="slidenum">
              <a:rPr lang="de-DE" smtClean="0"/>
              <a:pPr/>
              <a:t>37</a:t>
            </a:fld>
            <a:endParaRPr lang="de-DE" dirty="0"/>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81" name="Rectangle 2"/>
          <p:cNvSpPr>
            <a:spLocks noGrp="1" noChangeArrowheads="1"/>
          </p:cNvSpPr>
          <p:nvPr>
            <p:ph type="title"/>
          </p:nvPr>
        </p:nvSpPr>
        <p:spPr/>
        <p:txBody>
          <a:bodyPr/>
          <a:lstStyle/>
          <a:p>
            <a:r>
              <a:rPr lang="en-US" dirty="0" smtClean="0"/>
              <a:t>What is Penalty Analysis?</a:t>
            </a:r>
          </a:p>
        </p:txBody>
      </p:sp>
      <p:sp>
        <p:nvSpPr>
          <p:cNvPr id="29" name="TextBox 28"/>
          <p:cNvSpPr txBox="1"/>
          <p:nvPr/>
        </p:nvSpPr>
        <p:spPr>
          <a:xfrm>
            <a:off x="221680" y="985319"/>
            <a:ext cx="7993139" cy="2397621"/>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fontAlgn="auto">
              <a:spcBef>
                <a:spcPts val="0"/>
              </a:spcBef>
              <a:spcAft>
                <a:spcPts val="0"/>
              </a:spcAft>
              <a:buClr>
                <a:srgbClr val="FF8923"/>
              </a:buClr>
              <a:buFont typeface="Wingdings" pitchFamily="2" charset="2"/>
              <a:buChar char="§"/>
              <a:defRPr/>
            </a:pPr>
            <a:r>
              <a:rPr lang="en-US" dirty="0">
                <a:latin typeface="+mn-lt"/>
                <a:ea typeface="MS PGothic" pitchFamily="34" charset="-128"/>
              </a:rPr>
              <a:t>A </a:t>
            </a:r>
            <a:r>
              <a:rPr lang="en-US" b="1" dirty="0">
                <a:latin typeface="+mn-lt"/>
                <a:ea typeface="MS PGothic" pitchFamily="34" charset="-128"/>
              </a:rPr>
              <a:t>Micro Level </a:t>
            </a:r>
            <a:r>
              <a:rPr lang="en-US" dirty="0">
                <a:latin typeface="+mn-lt"/>
                <a:ea typeface="MS PGothic" pitchFamily="34" charset="-128"/>
              </a:rPr>
              <a:t>analysis (assessment of one product)</a:t>
            </a:r>
          </a:p>
          <a:p>
            <a:pPr marL="285750" indent="-285750" fontAlgn="auto">
              <a:spcBef>
                <a:spcPts val="0"/>
              </a:spcBef>
              <a:spcAft>
                <a:spcPts val="0"/>
              </a:spcAft>
              <a:buClr>
                <a:srgbClr val="FF8923"/>
              </a:buClr>
              <a:buFont typeface="Wingdings" pitchFamily="2" charset="2"/>
              <a:buChar char="§"/>
              <a:defRPr/>
            </a:pPr>
            <a:endParaRPr lang="en-US" dirty="0">
              <a:latin typeface="+mn-lt"/>
              <a:ea typeface="MS PGothic" pitchFamily="34" charset="-128"/>
            </a:endParaRPr>
          </a:p>
          <a:p>
            <a:pPr marL="285750" indent="-285750" fontAlgn="auto">
              <a:spcBef>
                <a:spcPts val="0"/>
              </a:spcBef>
              <a:spcAft>
                <a:spcPts val="0"/>
              </a:spcAft>
              <a:buClr>
                <a:srgbClr val="FF8923"/>
              </a:buClr>
              <a:buFont typeface="Wingdings" pitchFamily="2" charset="2"/>
              <a:buChar char="§"/>
              <a:defRPr/>
            </a:pPr>
            <a:r>
              <a:rPr lang="en-US" dirty="0">
                <a:latin typeface="+mn-lt"/>
                <a:ea typeface="MS PGothic" pitchFamily="34" charset="-128"/>
              </a:rPr>
              <a:t>Through the use of “just right” scales, it identifies if respondents are giving a product lower overall opinion ratings (penalizing) because it is perceived to have “too little” or “too much” of a specific characteristic</a:t>
            </a:r>
          </a:p>
          <a:p>
            <a:pPr marL="285750" indent="-285750" fontAlgn="auto">
              <a:spcBef>
                <a:spcPts val="0"/>
              </a:spcBef>
              <a:spcAft>
                <a:spcPts val="0"/>
              </a:spcAft>
              <a:buClr>
                <a:srgbClr val="FF8923"/>
              </a:buClr>
              <a:buFont typeface="Wingdings" pitchFamily="2" charset="2"/>
              <a:buChar char="§"/>
              <a:defRPr/>
            </a:pPr>
            <a:endParaRPr lang="en-US" dirty="0">
              <a:latin typeface="+mn-lt"/>
              <a:ea typeface="MS PGothic" pitchFamily="34" charset="-128"/>
            </a:endParaRPr>
          </a:p>
          <a:p>
            <a:pPr marL="285750" indent="-285750" fontAlgn="auto">
              <a:spcBef>
                <a:spcPts val="0"/>
              </a:spcBef>
              <a:spcAft>
                <a:spcPts val="0"/>
              </a:spcAft>
              <a:buClr>
                <a:srgbClr val="FF8923"/>
              </a:buClr>
              <a:buFont typeface="Wingdings" pitchFamily="2" charset="2"/>
              <a:buChar char="§"/>
              <a:defRPr/>
            </a:pPr>
            <a:r>
              <a:rPr lang="en-US" dirty="0">
                <a:latin typeface="+mn-lt"/>
                <a:ea typeface="MS PGothic" pitchFamily="34" charset="-128"/>
              </a:rPr>
              <a:t>If the answer to the above is yes, the analysis provides guidance on direction for modification </a:t>
            </a:r>
          </a:p>
        </p:txBody>
      </p:sp>
      <p:pic>
        <p:nvPicPr>
          <p:cNvPr id="119985" name="Picture 5"/>
          <p:cNvPicPr>
            <a:picLocks noChangeAspect="1"/>
          </p:cNvPicPr>
          <p:nvPr/>
        </p:nvPicPr>
        <p:blipFill>
          <a:blip r:embed="rId4" cstate="print"/>
          <a:srcRect/>
          <a:stretch>
            <a:fillRect/>
          </a:stretch>
        </p:blipFill>
        <p:spPr bwMode="auto">
          <a:xfrm>
            <a:off x="5287963" y="131763"/>
            <a:ext cx="749300" cy="763587"/>
          </a:xfrm>
          <a:prstGeom prst="rect">
            <a:avLst/>
          </a:prstGeom>
          <a:noFill/>
          <a:ln w="9525">
            <a:noFill/>
            <a:miter lim="800000"/>
            <a:headEnd/>
            <a:tailEnd/>
          </a:ln>
        </p:spPr>
      </p:pic>
      <p:graphicFrame>
        <p:nvGraphicFramePr>
          <p:cNvPr id="119980" name="Object 172"/>
          <p:cNvGraphicFramePr>
            <a:graphicFrameLocks noChangeAspect="1"/>
          </p:cNvGraphicFramePr>
          <p:nvPr/>
        </p:nvGraphicFramePr>
        <p:xfrm>
          <a:off x="661988" y="3789363"/>
          <a:ext cx="6864350" cy="2327275"/>
        </p:xfrm>
        <a:graphic>
          <a:graphicData uri="http://schemas.openxmlformats.org/presentationml/2006/ole">
            <mc:AlternateContent xmlns:mc="http://schemas.openxmlformats.org/markup-compatibility/2006">
              <mc:Choice xmlns:v="urn:schemas-microsoft-com:vml" Requires="v">
                <p:oleObj spid="_x0000_s651300" name="Worksheet" r:id="rId5" imgW="9020251" imgH="3057449" progId="Excel.Sheet.8">
                  <p:link updateAutomatic="1"/>
                </p:oleObj>
              </mc:Choice>
              <mc:Fallback>
                <p:oleObj name="Worksheet" r:id="rId5" imgW="9020251" imgH="3057449" progId="Excel.Sheet.8">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88" y="3789363"/>
                        <a:ext cx="6864350" cy="232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986" name="Text Box 13"/>
          <p:cNvSpPr txBox="1">
            <a:spLocks noChangeArrowheads="1"/>
          </p:cNvSpPr>
          <p:nvPr/>
        </p:nvSpPr>
        <p:spPr bwMode="auto">
          <a:xfrm>
            <a:off x="249238" y="3598863"/>
            <a:ext cx="7458075" cy="455612"/>
          </a:xfrm>
          <a:prstGeom prst="rect">
            <a:avLst/>
          </a:prstGeom>
          <a:noFill/>
          <a:ln w="9525">
            <a:noFill/>
            <a:miter lim="800000"/>
            <a:headEnd/>
            <a:tailEnd/>
          </a:ln>
        </p:spPr>
        <p:txBody>
          <a:bodyPr lIns="90000" tIns="90000" rIns="90000" bIns="90000">
            <a:spAutoFit/>
          </a:bodyPr>
          <a:lstStyle/>
          <a:p>
            <a:pPr algn="ctr" eaLnBrk="0" hangingPunct="0"/>
            <a:r>
              <a:rPr lang="en-US" b="1" u="sng" dirty="0">
                <a:solidFill>
                  <a:schemeClr val="tx2"/>
                </a:solidFill>
                <a:ea typeface="ＭＳ Ｐゴシック" charset="-128"/>
                <a:cs typeface="Arial Unicode MS"/>
              </a:rPr>
              <a:t>Typical summary output chart for Penalty Analysis </a:t>
            </a:r>
          </a:p>
        </p:txBody>
      </p:sp>
      <p:sp>
        <p:nvSpPr>
          <p:cNvPr id="7" name="Rounded Rectangle 6"/>
          <p:cNvSpPr/>
          <p:nvPr/>
        </p:nvSpPr>
        <p:spPr bwMode="auto">
          <a:xfrm>
            <a:off x="7534275" y="4064000"/>
            <a:ext cx="1525588" cy="1817688"/>
          </a:xfrm>
          <a:prstGeom prst="roundRect">
            <a:avLst/>
          </a:prstGeom>
          <a:solidFill>
            <a:schemeClr val="accent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0000" tIns="90000" rIns="90000" bIns="90000" anchor="ctr"/>
          <a:lstStyle/>
          <a:p>
            <a:pPr algn="ctr" eaLnBrk="0" fontAlgn="auto" hangingPunct="0">
              <a:spcBef>
                <a:spcPts val="0"/>
              </a:spcBef>
              <a:spcAft>
                <a:spcPts val="0"/>
              </a:spcAft>
              <a:defRPr/>
            </a:pPr>
            <a:r>
              <a:rPr lang="en-US" sz="1200" b="1" dirty="0">
                <a:solidFill>
                  <a:schemeClr val="bg1"/>
                </a:solidFill>
              </a:rPr>
              <a:t>Note: While the typical “just right” scale has 5 points, these scales are collapsed to 3 points to accommodate stable analysis and interpretation</a:t>
            </a:r>
          </a:p>
        </p:txBody>
      </p:sp>
      <p:sp>
        <p:nvSpPr>
          <p:cNvPr id="15" name="Slide Number Placeholder 14"/>
          <p:cNvSpPr>
            <a:spLocks noGrp="1"/>
          </p:cNvSpPr>
          <p:nvPr>
            <p:ph type="sldNum" sz="quarter" idx="12"/>
          </p:nvPr>
        </p:nvSpPr>
        <p:spPr/>
        <p:txBody>
          <a:bodyPr/>
          <a:lstStyle/>
          <a:p>
            <a:fld id="{99DB18A3-D21F-4BB0-9E84-DFB029941648}" type="slidenum">
              <a:rPr lang="de-DE" smtClean="0"/>
              <a:pPr/>
              <a:t>38</a:t>
            </a:fld>
            <a:endParaRPr lang="de-DE" dirty="0"/>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05" name="Text Box 2"/>
          <p:cNvSpPr txBox="1">
            <a:spLocks noChangeArrowheads="1"/>
          </p:cNvSpPr>
          <p:nvPr/>
        </p:nvSpPr>
        <p:spPr bwMode="auto">
          <a:xfrm>
            <a:off x="0" y="873125"/>
            <a:ext cx="9144000" cy="277813"/>
          </a:xfrm>
          <a:prstGeom prst="rect">
            <a:avLst/>
          </a:prstGeom>
          <a:noFill/>
          <a:ln w="9525">
            <a:noFill/>
            <a:miter lim="800000"/>
            <a:headEnd/>
            <a:tailEnd/>
          </a:ln>
        </p:spPr>
        <p:txBody>
          <a:bodyPr lIns="81955" tIns="40978" rIns="81955" bIns="40978">
            <a:spAutoFit/>
          </a:bodyPr>
          <a:lstStyle/>
          <a:p>
            <a:pPr algn="r">
              <a:spcBef>
                <a:spcPct val="50000"/>
              </a:spcBef>
            </a:pPr>
            <a:endParaRPr lang="en-US" sz="1300" b="1" i="1" dirty="0">
              <a:solidFill>
                <a:srgbClr val="004E69"/>
              </a:solidFill>
              <a:ea typeface="ＭＳ Ｐゴシック" charset="-128"/>
              <a:cs typeface="Arial Unicode MS"/>
            </a:endParaRPr>
          </a:p>
        </p:txBody>
      </p:sp>
      <p:sp>
        <p:nvSpPr>
          <p:cNvPr id="121006" name="Rectangle 5"/>
          <p:cNvSpPr>
            <a:spLocks noGrp="1" noChangeArrowheads="1"/>
          </p:cNvSpPr>
          <p:nvPr>
            <p:ph type="title"/>
          </p:nvPr>
        </p:nvSpPr>
        <p:spPr/>
        <p:txBody>
          <a:bodyPr/>
          <a:lstStyle/>
          <a:p>
            <a:r>
              <a:rPr lang="en-US" dirty="0" smtClean="0"/>
              <a:t>Penalty Analysis Interpretation – “Just Right” </a:t>
            </a:r>
          </a:p>
        </p:txBody>
      </p:sp>
      <p:sp>
        <p:nvSpPr>
          <p:cNvPr id="8" name="AutoShape 27"/>
          <p:cNvSpPr>
            <a:spLocks noChangeArrowheads="1"/>
          </p:cNvSpPr>
          <p:nvPr/>
        </p:nvSpPr>
        <p:spPr bwMode="gray">
          <a:xfrm>
            <a:off x="2600325" y="4397375"/>
            <a:ext cx="3636963" cy="1874838"/>
          </a:xfrm>
          <a:prstGeom prst="wedgeRoundRectCallout">
            <a:avLst>
              <a:gd name="adj1" fmla="val -1023"/>
              <a:gd name="adj2" fmla="val -73676"/>
              <a:gd name="adj3" fmla="val 16667"/>
            </a:avLst>
          </a:prstGeom>
          <a:solidFill>
            <a:schemeClr val="accent1"/>
          </a:solidFill>
          <a:ln>
            <a:headEnd/>
            <a:tailEnd/>
          </a:ln>
        </p:spPr>
        <p:style>
          <a:lnRef idx="1">
            <a:schemeClr val="accent4"/>
          </a:lnRef>
          <a:fillRef idx="2">
            <a:schemeClr val="accent4"/>
          </a:fillRef>
          <a:effectRef idx="1">
            <a:schemeClr val="accent4"/>
          </a:effectRef>
          <a:fontRef idx="minor">
            <a:schemeClr val="dk1"/>
          </a:fontRef>
        </p:style>
        <p:txBody>
          <a:bodyPr lIns="0" tIns="0" rIns="0" bIns="0"/>
          <a:lstStyle/>
          <a:p>
            <a:pPr algn="ctr" defTabSz="973138" eaLnBrk="0" fontAlgn="auto" hangingPunct="0">
              <a:spcBef>
                <a:spcPts val="0"/>
              </a:spcBef>
              <a:spcAft>
                <a:spcPct val="35000"/>
              </a:spcAft>
              <a:buClr>
                <a:schemeClr val="bg1"/>
              </a:buClr>
              <a:defRPr/>
            </a:pPr>
            <a:r>
              <a:rPr lang="en-US" sz="1400" b="1" u="sng" dirty="0">
                <a:solidFill>
                  <a:schemeClr val="bg1"/>
                </a:solidFill>
              </a:rPr>
              <a:t>Condition 1</a:t>
            </a:r>
          </a:p>
          <a:p>
            <a:pPr algn="ctr" defTabSz="973138" eaLnBrk="0" fontAlgn="auto" hangingPunct="0">
              <a:spcBef>
                <a:spcPts val="0"/>
              </a:spcBef>
              <a:spcAft>
                <a:spcPct val="35000"/>
              </a:spcAft>
              <a:buClr>
                <a:schemeClr val="bg1"/>
              </a:buClr>
              <a:defRPr/>
            </a:pPr>
            <a:r>
              <a:rPr lang="en-US" sz="1400" b="1" dirty="0">
                <a:solidFill>
                  <a:schemeClr val="bg1"/>
                </a:solidFill>
              </a:rPr>
              <a:t>If Just Right % = 75% or more </a:t>
            </a:r>
            <a:br>
              <a:rPr lang="en-US" sz="1400" b="1" dirty="0">
                <a:solidFill>
                  <a:schemeClr val="bg1"/>
                </a:solidFill>
              </a:rPr>
            </a:br>
            <a:r>
              <a:rPr lang="en-US" sz="1400" b="1" dirty="0">
                <a:solidFill>
                  <a:schemeClr val="bg1"/>
                </a:solidFill>
              </a:rPr>
              <a:t>(80% for some clients and categories), then no change required on this attribute</a:t>
            </a:r>
          </a:p>
          <a:p>
            <a:pPr algn="ctr" defTabSz="973138" eaLnBrk="0" fontAlgn="auto" hangingPunct="0">
              <a:spcBef>
                <a:spcPts val="0"/>
              </a:spcBef>
              <a:spcAft>
                <a:spcPct val="35000"/>
              </a:spcAft>
              <a:buClr>
                <a:schemeClr val="bg1"/>
              </a:buClr>
              <a:defRPr/>
            </a:pPr>
            <a:endParaRPr lang="en-US" sz="1400" b="1" dirty="0">
              <a:solidFill>
                <a:schemeClr val="bg1"/>
              </a:solidFill>
            </a:endParaRPr>
          </a:p>
          <a:p>
            <a:pPr algn="ctr" defTabSz="973138" eaLnBrk="0" fontAlgn="auto" hangingPunct="0">
              <a:spcBef>
                <a:spcPts val="0"/>
              </a:spcBef>
              <a:spcAft>
                <a:spcPct val="35000"/>
              </a:spcAft>
              <a:buClr>
                <a:schemeClr val="bg1"/>
              </a:buClr>
              <a:defRPr/>
            </a:pPr>
            <a:r>
              <a:rPr lang="en-US" sz="1400" b="1" dirty="0">
                <a:solidFill>
                  <a:schemeClr val="bg1"/>
                </a:solidFill>
              </a:rPr>
              <a:t>If Just Right is &lt;75%, then a  modification may be required.</a:t>
            </a:r>
          </a:p>
        </p:txBody>
      </p:sp>
      <p:graphicFrame>
        <p:nvGraphicFramePr>
          <p:cNvPr id="121004" name="Object 172"/>
          <p:cNvGraphicFramePr>
            <a:graphicFrameLocks noChangeAspect="1"/>
          </p:cNvGraphicFramePr>
          <p:nvPr/>
        </p:nvGraphicFramePr>
        <p:xfrm>
          <a:off x="115888" y="2543175"/>
          <a:ext cx="8120062" cy="1550988"/>
        </p:xfrm>
        <a:graphic>
          <a:graphicData uri="http://schemas.openxmlformats.org/presentationml/2006/ole">
            <mc:AlternateContent xmlns:mc="http://schemas.openxmlformats.org/markup-compatibility/2006">
              <mc:Choice xmlns:v="urn:schemas-microsoft-com:vml" Requires="v">
                <p:oleObj spid="_x0000_s652324" name="Worksheet" r:id="rId4" imgW="9250599" imgH="1531612" progId="Excel.Sheet.8">
                  <p:link updateAutomatic="1"/>
                </p:oleObj>
              </mc:Choice>
              <mc:Fallback>
                <p:oleObj name="Worksheet" r:id="rId4" imgW="9250599" imgH="1531612"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8" y="2543175"/>
                        <a:ext cx="8120062" cy="155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523063" y="1482203"/>
            <a:ext cx="7211237" cy="671334"/>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fontAlgn="auto">
              <a:spcBef>
                <a:spcPts val="0"/>
              </a:spcBef>
              <a:spcAft>
                <a:spcPts val="0"/>
              </a:spcAft>
              <a:buClr>
                <a:srgbClr val="FF8923"/>
              </a:buClr>
              <a:buFont typeface="Wingdings" pitchFamily="2" charset="2"/>
              <a:buChar char="§"/>
              <a:defRPr/>
            </a:pPr>
            <a:r>
              <a:rPr lang="en-US" b="1" dirty="0">
                <a:latin typeface="+mn-lt"/>
                <a:ea typeface="MS PGothic" pitchFamily="34" charset="-128"/>
              </a:rPr>
              <a:t>Do ratings qualify as “just right”?</a:t>
            </a:r>
          </a:p>
          <a:p>
            <a:pPr marL="285750" indent="-285750" fontAlgn="auto">
              <a:spcBef>
                <a:spcPts val="0"/>
              </a:spcBef>
              <a:spcAft>
                <a:spcPts val="0"/>
              </a:spcAft>
              <a:buClr>
                <a:srgbClr val="FF8923"/>
              </a:buClr>
              <a:buFont typeface="Wingdings" pitchFamily="2" charset="2"/>
              <a:buChar char="§"/>
              <a:defRPr/>
            </a:pPr>
            <a:endParaRPr lang="en-US" dirty="0">
              <a:latin typeface="+mn-lt"/>
              <a:ea typeface="MS PGothic" pitchFamily="34" charset="-128"/>
            </a:endParaRPr>
          </a:p>
        </p:txBody>
      </p:sp>
      <p:sp>
        <p:nvSpPr>
          <p:cNvPr id="13" name="Slide Number Placeholder 12"/>
          <p:cNvSpPr>
            <a:spLocks noGrp="1"/>
          </p:cNvSpPr>
          <p:nvPr>
            <p:ph type="sldNum" sz="quarter" idx="12"/>
          </p:nvPr>
        </p:nvSpPr>
        <p:spPr/>
        <p:txBody>
          <a:bodyPr/>
          <a:lstStyle/>
          <a:p>
            <a:fld id="{99DB18A3-D21F-4BB0-9E84-DFB029941648}" type="slidenum">
              <a:rPr lang="de-DE" smtClean="0"/>
              <a:pPr/>
              <a:t>39</a:t>
            </a:fld>
            <a:endParaRPr lang="de-DE"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6786" name="Group 386"/>
          <p:cNvGraphicFramePr>
            <a:graphicFrameLocks noGrp="1"/>
          </p:cNvGraphicFramePr>
          <p:nvPr/>
        </p:nvGraphicFramePr>
        <p:xfrm>
          <a:off x="914412" y="928047"/>
          <a:ext cx="6797647" cy="5889123"/>
        </p:xfrm>
        <a:graphic>
          <a:graphicData uri="http://schemas.openxmlformats.org/drawingml/2006/table">
            <a:tbl>
              <a:tblPr/>
              <a:tblGrid>
                <a:gridCol w="1232549"/>
                <a:gridCol w="1855033"/>
                <a:gridCol w="1855032"/>
                <a:gridCol w="1855033"/>
              </a:tblGrid>
              <a:tr h="293712">
                <a:tc>
                  <a:txBody>
                    <a:bodyPr/>
                    <a:lstStyle/>
                    <a:p>
                      <a:pPr marL="0" marR="0" lvl="0" indent="0" algn="ctr"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rPr>
                        <a:t>Design</a:t>
                      </a:r>
                    </a:p>
                  </a:txBody>
                  <a:tcPr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rPr>
                        <a:t>Monadic</a:t>
                      </a:r>
                    </a:p>
                  </a:txBody>
                  <a:tcPr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rPr>
                        <a:t>Sequential Monadic</a:t>
                      </a:r>
                    </a:p>
                  </a:txBody>
                  <a:tcPr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rPr>
                        <a:t>Paired Comparison for VIP </a:t>
                      </a:r>
                    </a:p>
                  </a:txBody>
                  <a:tcPr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solidFill>
                  </a:tcPr>
                </a:tc>
              </a:tr>
              <a:tr h="1358207">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rgbClr val="4D4D4D"/>
                          </a:solidFill>
                          <a:effectLst/>
                          <a:latin typeface="Arial" pitchFamily="34" charset="0"/>
                        </a:rPr>
                        <a:t>What It Is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Respondent tries and evaluates only one product.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Respondent evaluates a series of products and evaluates each separately without direct comparison.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Respondent evaluates the current product and the prototype separately, as well as a direct comparison.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r>
              <a:tr h="1219200">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rgbClr val="4D4D4D"/>
                          </a:solidFill>
                          <a:effectLst/>
                          <a:latin typeface="Arial" pitchFamily="34" charset="0"/>
                        </a:rPr>
                        <a:t>When To Use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Single product evaluation represents a more natural environment.</a:t>
                      </a: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Testing a novel or unfamiliar product.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Limited sample resources or low incidence.</a:t>
                      </a: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Interest in studying context or order effect.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For Final Stage VIP tests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r>
              <a:tr h="1220788">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rgbClr val="4D4D4D"/>
                          </a:solidFill>
                          <a:effectLst/>
                          <a:latin typeface="Arial" pitchFamily="34" charset="0"/>
                        </a:rPr>
                        <a:t>Type Of Questions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“Absolute measurements” (without any comparison references).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“Absolute measurements”.</a:t>
                      </a: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Overall preference/ ranking can be added after final evaluation.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defRPr/>
                      </a:pPr>
                      <a:r>
                        <a:rPr kumimoji="0" lang="en-US" sz="1100" b="0" i="0" u="none" strike="noStrike" cap="none" normalizeH="0" baseline="0" dirty="0" smtClean="0">
                          <a:ln>
                            <a:noFill/>
                          </a:ln>
                          <a:solidFill>
                            <a:srgbClr val="4D4D4D"/>
                          </a:solidFill>
                          <a:effectLst/>
                          <a:latin typeface="Arial" pitchFamily="34" charset="0"/>
                        </a:rPr>
                        <a:t>“Absolute measurement” on Overall Opinion </a:t>
                      </a: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Preference questions on overall performance and 2 – 3 key attributes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solidFill>
                        <a:srgbClr val="004E69"/>
                      </a:solidFill>
                      <a:prstDash val="solid"/>
                      <a:round/>
                      <a:headEnd type="none" w="med" len="med"/>
                      <a:tailEnd type="none" w="med" len="med"/>
                    </a:lnB>
                    <a:lnTlToBr>
                      <a:noFill/>
                    </a:lnTlToBr>
                    <a:lnBlToTr>
                      <a:noFill/>
                    </a:lnBlToTr>
                    <a:noFill/>
                  </a:tcPr>
                </a:tc>
              </a:tr>
              <a:tr h="1219200">
                <a:tc>
                  <a:txBody>
                    <a:bodyPr/>
                    <a:lstStyle/>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rgbClr val="4D4D4D"/>
                          </a:solidFill>
                          <a:effectLst/>
                          <a:latin typeface="Arial" pitchFamily="34" charset="0"/>
                        </a:rPr>
                        <a:t>Design</a:t>
                      </a:r>
                    </a:p>
                    <a:p>
                      <a:pPr marL="0" marR="0" lvl="0" indent="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r>
                        <a:rPr kumimoji="0" lang="en-US" sz="1200" b="1" i="0" u="none" strike="noStrike" cap="none" normalizeH="0" baseline="0" dirty="0" smtClean="0">
                          <a:ln>
                            <a:noFill/>
                          </a:ln>
                          <a:solidFill>
                            <a:srgbClr val="4D4D4D"/>
                          </a:solidFill>
                          <a:effectLst/>
                          <a:latin typeface="Arial" pitchFamily="34" charset="0"/>
                        </a:rPr>
                        <a:t>Comments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Each product is evaluated by an independent sample then the results evaluated against each other.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Increases statistical precision when respondents evaluate multiple products.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GB" sz="1100" b="0" i="0" u="none" strike="noStrike" cap="none" normalizeH="0" baseline="0" dirty="0" smtClean="0">
                          <a:ln>
                            <a:noFill/>
                          </a:ln>
                          <a:solidFill>
                            <a:srgbClr val="4D4D4D"/>
                          </a:solidFill>
                          <a:effectLst/>
                          <a:latin typeface="Arial" pitchFamily="34" charset="0"/>
                        </a:rPr>
                        <a:t>Designed to provide a definitive direction based on the results off the test </a:t>
                      </a:r>
                      <a:endParaRPr kumimoji="0" lang="en-US" sz="1100" b="0" i="0" u="none" strike="noStrike" cap="none" normalizeH="0" baseline="0" dirty="0" smtClean="0">
                        <a:ln>
                          <a:noFill/>
                        </a:ln>
                        <a:solidFill>
                          <a:srgbClr val="4D4D4D"/>
                        </a:solidFill>
                        <a:effectLst/>
                        <a:latin typeface="Arial" pitchFamily="34" charset="0"/>
                      </a:endParaRP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r>
                        <a:rPr kumimoji="0" lang="en-US" sz="1100" b="0" i="0" u="none" strike="noStrike" cap="none" normalizeH="0" baseline="0" dirty="0" smtClean="0">
                          <a:ln>
                            <a:noFill/>
                          </a:ln>
                          <a:solidFill>
                            <a:srgbClr val="4D4D4D"/>
                          </a:solidFill>
                          <a:effectLst/>
                          <a:latin typeface="Arial" pitchFamily="34" charset="0"/>
                        </a:rPr>
                        <a:t>Clearly designed Action Standards</a:t>
                      </a: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Char char="n"/>
                        <a:tabLst/>
                      </a:pPr>
                      <a:endParaRPr kumimoji="0" lang="en-US" sz="1100" b="0" i="0" u="none" strike="noStrike" cap="none" normalizeH="0" baseline="0" dirty="0" smtClean="0">
                        <a:ln>
                          <a:noFill/>
                        </a:ln>
                        <a:solidFill>
                          <a:srgbClr val="4D4D4D"/>
                        </a:solidFill>
                        <a:effectLst/>
                        <a:latin typeface="Arial" pitchFamily="34" charset="0"/>
                      </a:endParaRPr>
                    </a:p>
                    <a:p>
                      <a:pPr marL="158750" marR="0" lvl="0" indent="-158750" algn="l" defTabSz="914400" rtl="0" eaLnBrk="1" fontAlgn="base" latinLnBrk="0" hangingPunct="1">
                        <a:lnSpc>
                          <a:spcPct val="100000"/>
                        </a:lnSpc>
                        <a:spcBef>
                          <a:spcPct val="20000"/>
                        </a:spcBef>
                        <a:spcAft>
                          <a:spcPct val="20000"/>
                        </a:spcAft>
                        <a:buClr>
                          <a:schemeClr val="accent1"/>
                        </a:buClr>
                        <a:buSzTx/>
                        <a:buFont typeface="Wingdings" pitchFamily="2" charset="2"/>
                        <a:buNone/>
                        <a:tabLst/>
                      </a:pPr>
                      <a:endParaRPr kumimoji="0" lang="en-US" sz="1100" b="0" i="0" u="none" strike="noStrike" cap="none" normalizeH="0" baseline="0" dirty="0" smtClean="0">
                        <a:ln>
                          <a:noFill/>
                        </a:ln>
                        <a:solidFill>
                          <a:srgbClr val="4D4D4D"/>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4E69"/>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71682" name="Rectangle 4"/>
          <p:cNvSpPr>
            <a:spLocks noGrp="1" noChangeArrowheads="1"/>
          </p:cNvSpPr>
          <p:nvPr>
            <p:ph type="title"/>
          </p:nvPr>
        </p:nvSpPr>
        <p:spPr/>
        <p:txBody>
          <a:bodyPr/>
          <a:lstStyle/>
          <a:p>
            <a:pPr eaLnBrk="1" hangingPunct="1"/>
            <a:r>
              <a:rPr lang="en-US" dirty="0" smtClean="0"/>
              <a:t>Product Testing Designs</a:t>
            </a:r>
          </a:p>
        </p:txBody>
      </p:sp>
      <p:sp>
        <p:nvSpPr>
          <p:cNvPr id="8" name="TextBox 7"/>
          <p:cNvSpPr txBox="1"/>
          <p:nvPr/>
        </p:nvSpPr>
        <p:spPr>
          <a:xfrm>
            <a:off x="4039738" y="514350"/>
            <a:ext cx="3657600" cy="338554"/>
          </a:xfrm>
          <a:prstGeom prst="rect">
            <a:avLst/>
          </a:prstGeom>
          <a:solidFill>
            <a:srgbClr val="008E94"/>
          </a:solidFill>
          <a:ln>
            <a:solidFill>
              <a:schemeClr val="accent1"/>
            </a:solidFill>
          </a:ln>
        </p:spPr>
        <p:txBody>
          <a:bodyPr wrap="square" rtlCol="0">
            <a:spAutoFit/>
          </a:bodyPr>
          <a:lstStyle/>
          <a:p>
            <a:pPr algn="ctr"/>
            <a:r>
              <a:rPr lang="en-GB" sz="1600" b="1" dirty="0" smtClean="0">
                <a:solidFill>
                  <a:schemeClr val="bg1"/>
                </a:solidFill>
                <a:latin typeface="Arial" pitchFamily="34" charset="0"/>
                <a:cs typeface="Arial" pitchFamily="34" charset="0"/>
              </a:rPr>
              <a:t>Comparative Designs</a:t>
            </a:r>
            <a:endParaRPr lang="en-US" sz="1600" b="1" dirty="0">
              <a:solidFill>
                <a:schemeClr val="bg1"/>
              </a:solidFill>
              <a:latin typeface="Arial" pitchFamily="34" charset="0"/>
              <a:cs typeface="Arial" pitchFamily="34" charset="0"/>
            </a:endParaRPr>
          </a:p>
        </p:txBody>
      </p:sp>
      <p:sp>
        <p:nvSpPr>
          <p:cNvPr id="9" name="Slide Number Placeholder 8"/>
          <p:cNvSpPr>
            <a:spLocks noGrp="1"/>
          </p:cNvSpPr>
          <p:nvPr>
            <p:ph type="sldNum" sz="quarter" idx="12"/>
          </p:nvPr>
        </p:nvSpPr>
        <p:spPr/>
        <p:txBody>
          <a:bodyPr/>
          <a:lstStyle/>
          <a:p>
            <a:fld id="{99DB18A3-D21F-4BB0-9E84-DFB029941648}" type="slidenum">
              <a:rPr lang="de-DE" smtClean="0"/>
              <a:pPr/>
              <a:t>4</a:t>
            </a:fld>
            <a:endParaRPr lang="de-DE"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0029" name="AutoShape 28"/>
          <p:cNvSpPr>
            <a:spLocks noChangeArrowheads="1"/>
          </p:cNvSpPr>
          <p:nvPr/>
        </p:nvSpPr>
        <p:spPr bwMode="gray">
          <a:xfrm>
            <a:off x="2446338" y="5130800"/>
            <a:ext cx="1679575" cy="1023938"/>
          </a:xfrm>
          <a:prstGeom prst="wedgeRoundRectCallout">
            <a:avLst>
              <a:gd name="adj1" fmla="val -28801"/>
              <a:gd name="adj2" fmla="val -123471"/>
              <a:gd name="adj3" fmla="val 16667"/>
            </a:avLst>
          </a:prstGeom>
          <a:solidFill>
            <a:schemeClr val="accent1"/>
          </a:solidFill>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defTabSz="973138" fontAlgn="auto">
              <a:spcBef>
                <a:spcPts val="0"/>
              </a:spcBef>
              <a:spcAft>
                <a:spcPct val="35000"/>
              </a:spcAft>
              <a:buClr>
                <a:schemeClr val="bg1"/>
              </a:buClr>
              <a:defRPr/>
            </a:pPr>
            <a:r>
              <a:rPr lang="en-US" sz="1400" b="1" u="sng" dirty="0">
                <a:solidFill>
                  <a:schemeClr val="bg1"/>
                </a:solidFill>
              </a:rPr>
              <a:t>Step 1 </a:t>
            </a:r>
          </a:p>
          <a:p>
            <a:pPr algn="ctr" defTabSz="973138" fontAlgn="auto">
              <a:spcBef>
                <a:spcPts val="0"/>
              </a:spcBef>
              <a:spcAft>
                <a:spcPct val="35000"/>
              </a:spcAft>
              <a:buClr>
                <a:schemeClr val="bg1"/>
              </a:buClr>
              <a:defRPr/>
            </a:pPr>
            <a:r>
              <a:rPr lang="en-US" sz="1400" b="1" dirty="0">
                <a:solidFill>
                  <a:schemeClr val="bg1"/>
                </a:solidFill>
              </a:rPr>
              <a:t>Skew of approximately</a:t>
            </a:r>
            <a:br>
              <a:rPr lang="en-US" sz="1400" b="1" dirty="0">
                <a:solidFill>
                  <a:schemeClr val="bg1"/>
                </a:solidFill>
              </a:rPr>
            </a:br>
            <a:r>
              <a:rPr lang="en-US" sz="1400" b="1" dirty="0">
                <a:solidFill>
                  <a:schemeClr val="bg1"/>
                </a:solidFill>
              </a:rPr>
              <a:t>20% or more</a:t>
            </a:r>
          </a:p>
        </p:txBody>
      </p:sp>
      <p:sp>
        <p:nvSpPr>
          <p:cNvPr id="3030030" name="AutoShape 29"/>
          <p:cNvSpPr>
            <a:spLocks noChangeArrowheads="1"/>
          </p:cNvSpPr>
          <p:nvPr/>
        </p:nvSpPr>
        <p:spPr bwMode="gray">
          <a:xfrm>
            <a:off x="6008688" y="4592638"/>
            <a:ext cx="2508250" cy="1398587"/>
          </a:xfrm>
          <a:prstGeom prst="wedgeRoundRectCallout">
            <a:avLst>
              <a:gd name="adj1" fmla="val -70725"/>
              <a:gd name="adj2" fmla="val -58703"/>
              <a:gd name="adj3" fmla="val 16667"/>
            </a:avLst>
          </a:prstGeom>
          <a:solidFill>
            <a:schemeClr val="accent1"/>
          </a:solidFill>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defTabSz="973138" fontAlgn="auto">
              <a:spcBef>
                <a:spcPts val="0"/>
              </a:spcBef>
              <a:spcAft>
                <a:spcPct val="35000"/>
              </a:spcAft>
              <a:buClr>
                <a:schemeClr val="bg1"/>
              </a:buClr>
              <a:defRPr/>
            </a:pPr>
            <a:r>
              <a:rPr lang="en-US" sz="1400" b="1" u="sng" dirty="0">
                <a:solidFill>
                  <a:schemeClr val="bg1"/>
                </a:solidFill>
              </a:rPr>
              <a:t>Step 2</a:t>
            </a:r>
          </a:p>
          <a:p>
            <a:pPr algn="ctr" defTabSz="973138" fontAlgn="auto">
              <a:spcBef>
                <a:spcPts val="0"/>
              </a:spcBef>
              <a:spcAft>
                <a:spcPct val="35000"/>
              </a:spcAft>
              <a:buClr>
                <a:schemeClr val="bg1"/>
              </a:buClr>
              <a:defRPr/>
            </a:pPr>
            <a:r>
              <a:rPr lang="en-US" sz="1400" b="1" dirty="0">
                <a:solidFill>
                  <a:schemeClr val="bg1"/>
                </a:solidFill>
              </a:rPr>
              <a:t>At least a 10% point difference required between the two skews to be able to give clear direction on the modification</a:t>
            </a:r>
          </a:p>
        </p:txBody>
      </p:sp>
      <p:sp>
        <p:nvSpPr>
          <p:cNvPr id="3030031" name="AutoShape 30"/>
          <p:cNvSpPr>
            <a:spLocks noChangeArrowheads="1"/>
          </p:cNvSpPr>
          <p:nvPr/>
        </p:nvSpPr>
        <p:spPr bwMode="gray">
          <a:xfrm>
            <a:off x="360363" y="4827588"/>
            <a:ext cx="1687512" cy="1047750"/>
          </a:xfrm>
          <a:prstGeom prst="wedgeRoundRectCallout">
            <a:avLst>
              <a:gd name="adj1" fmla="val 5077"/>
              <a:gd name="adj2" fmla="val -74508"/>
              <a:gd name="adj3" fmla="val 16667"/>
            </a:avLst>
          </a:prstGeom>
          <a:solidFill>
            <a:schemeClr val="accent1"/>
          </a:solidFill>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defTabSz="973138" fontAlgn="auto">
              <a:spcBef>
                <a:spcPts val="0"/>
              </a:spcBef>
              <a:spcAft>
                <a:spcPct val="35000"/>
              </a:spcAft>
              <a:buClr>
                <a:schemeClr val="bg1"/>
              </a:buClr>
              <a:defRPr/>
            </a:pPr>
            <a:r>
              <a:rPr lang="en-US" sz="1400" b="1" u="sng" dirty="0">
                <a:solidFill>
                  <a:schemeClr val="bg1"/>
                </a:solidFill>
              </a:rPr>
              <a:t>Step 3</a:t>
            </a:r>
          </a:p>
          <a:p>
            <a:pPr algn="ctr" defTabSz="973138" fontAlgn="auto">
              <a:spcBef>
                <a:spcPts val="0"/>
              </a:spcBef>
              <a:spcAft>
                <a:spcPct val="35000"/>
              </a:spcAft>
              <a:buClr>
                <a:schemeClr val="bg1"/>
              </a:buClr>
              <a:defRPr/>
            </a:pPr>
            <a:r>
              <a:rPr lang="en-US" sz="1400" b="1" dirty="0">
                <a:solidFill>
                  <a:schemeClr val="bg1"/>
                </a:solidFill>
              </a:rPr>
              <a:t>Size of penalty is evaluated *</a:t>
            </a:r>
          </a:p>
        </p:txBody>
      </p:sp>
      <p:sp>
        <p:nvSpPr>
          <p:cNvPr id="12" name="TextBox 11"/>
          <p:cNvSpPr txBox="1"/>
          <p:nvPr/>
        </p:nvSpPr>
        <p:spPr>
          <a:xfrm>
            <a:off x="523063" y="831193"/>
            <a:ext cx="7993140" cy="1534478"/>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fontAlgn="auto">
              <a:spcBef>
                <a:spcPts val="0"/>
              </a:spcBef>
              <a:spcAft>
                <a:spcPts val="0"/>
              </a:spcAft>
              <a:buClr>
                <a:srgbClr val="FF8923"/>
              </a:buClr>
              <a:buFont typeface="Wingdings" pitchFamily="2" charset="2"/>
              <a:buChar char="§"/>
              <a:defRPr/>
            </a:pPr>
            <a:r>
              <a:rPr lang="en-US" b="1" dirty="0">
                <a:latin typeface="+mn-lt"/>
                <a:ea typeface="MS PGothic" pitchFamily="34" charset="-128"/>
              </a:rPr>
              <a:t>If not “just right”, follow 3 steps in determining a meaningful skew &amp; penalty:</a:t>
            </a:r>
          </a:p>
          <a:p>
            <a:pPr marL="285750" indent="-285750" fontAlgn="auto">
              <a:spcBef>
                <a:spcPts val="0"/>
              </a:spcBef>
              <a:spcAft>
                <a:spcPts val="0"/>
              </a:spcAft>
              <a:buClr>
                <a:srgbClr val="FF8923"/>
              </a:buClr>
              <a:buFont typeface="Wingdings" pitchFamily="2" charset="2"/>
              <a:buChar char="§"/>
              <a:defRPr/>
            </a:pPr>
            <a:endParaRPr lang="en-US" b="1" dirty="0">
              <a:latin typeface="+mn-lt"/>
              <a:ea typeface="MS PGothic" pitchFamily="34" charset="-128"/>
            </a:endParaRPr>
          </a:p>
          <a:p>
            <a:pPr marL="800100" lvl="1" indent="-342900" fontAlgn="auto">
              <a:spcBef>
                <a:spcPts val="0"/>
              </a:spcBef>
              <a:spcAft>
                <a:spcPts val="0"/>
              </a:spcAft>
              <a:buClr>
                <a:srgbClr val="FF8923"/>
              </a:buClr>
              <a:buFont typeface="+mj-lt"/>
              <a:buAutoNum type="arabicPeriod"/>
              <a:defRPr/>
            </a:pPr>
            <a:r>
              <a:rPr lang="en-US" dirty="0">
                <a:latin typeface="+mn-lt"/>
                <a:ea typeface="MS PGothic" pitchFamily="34" charset="-128"/>
              </a:rPr>
              <a:t>Skew of approximately 20% or more on either side of the scale </a:t>
            </a:r>
          </a:p>
          <a:p>
            <a:pPr marL="800100" lvl="1" indent="-342900" fontAlgn="auto">
              <a:spcBef>
                <a:spcPts val="0"/>
              </a:spcBef>
              <a:spcAft>
                <a:spcPts val="0"/>
              </a:spcAft>
              <a:buClr>
                <a:srgbClr val="FF8923"/>
              </a:buClr>
              <a:buFont typeface="+mj-lt"/>
              <a:buAutoNum type="arabicPeriod"/>
              <a:defRPr/>
            </a:pPr>
            <a:r>
              <a:rPr lang="en-US" dirty="0">
                <a:latin typeface="+mn-lt"/>
                <a:ea typeface="MS PGothic" pitchFamily="34" charset="-128"/>
              </a:rPr>
              <a:t>10 percentage point difference between the two skews</a:t>
            </a:r>
          </a:p>
          <a:p>
            <a:pPr marL="800100" lvl="1" indent="-342900" fontAlgn="auto">
              <a:spcBef>
                <a:spcPts val="0"/>
              </a:spcBef>
              <a:spcAft>
                <a:spcPts val="0"/>
              </a:spcAft>
              <a:buClr>
                <a:srgbClr val="FF8923"/>
              </a:buClr>
              <a:buFont typeface="+mj-lt"/>
              <a:buAutoNum type="arabicPeriod"/>
              <a:defRPr/>
            </a:pPr>
            <a:r>
              <a:rPr lang="en-US" dirty="0">
                <a:latin typeface="+mn-lt"/>
                <a:ea typeface="MS PGothic" pitchFamily="34" charset="-128"/>
              </a:rPr>
              <a:t>Assess associated overall opinion penalty</a:t>
            </a:r>
          </a:p>
        </p:txBody>
      </p:sp>
      <p:sp>
        <p:nvSpPr>
          <p:cNvPr id="122034" name="Rectangle 5"/>
          <p:cNvSpPr>
            <a:spLocks noGrp="1" noChangeArrowheads="1"/>
          </p:cNvSpPr>
          <p:nvPr>
            <p:ph type="title"/>
          </p:nvPr>
        </p:nvSpPr>
        <p:spPr/>
        <p:txBody>
          <a:bodyPr/>
          <a:lstStyle/>
          <a:p>
            <a:r>
              <a:rPr lang="en-US" dirty="0" smtClean="0"/>
              <a:t>Penalty Analysis Interpretation: Meaningful Penalties</a:t>
            </a:r>
          </a:p>
        </p:txBody>
      </p:sp>
      <p:graphicFrame>
        <p:nvGraphicFramePr>
          <p:cNvPr id="122027" name="Object 171"/>
          <p:cNvGraphicFramePr>
            <a:graphicFrameLocks noChangeAspect="1"/>
          </p:cNvGraphicFramePr>
          <p:nvPr/>
        </p:nvGraphicFramePr>
        <p:xfrm>
          <a:off x="942975" y="2284413"/>
          <a:ext cx="6864350" cy="2327275"/>
        </p:xfrm>
        <a:graphic>
          <a:graphicData uri="http://schemas.openxmlformats.org/presentationml/2006/ole">
            <mc:AlternateContent xmlns:mc="http://schemas.openxmlformats.org/markup-compatibility/2006">
              <mc:Choice xmlns:v="urn:schemas-microsoft-com:vml" Requires="v">
                <p:oleObj spid="_x0000_s653348" name="Worksheet" r:id="rId4" imgW="9020251" imgH="3057449" progId="Excel.Sheet.8">
                  <p:link updateAutomatic="1"/>
                </p:oleObj>
              </mc:Choice>
              <mc:Fallback>
                <p:oleObj name="Worksheet" r:id="rId4" imgW="9020251" imgH="3057449"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284413"/>
                        <a:ext cx="6864350" cy="232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035" name="TextBox 1"/>
          <p:cNvSpPr txBox="1">
            <a:spLocks noChangeArrowheads="1"/>
          </p:cNvSpPr>
          <p:nvPr/>
        </p:nvSpPr>
        <p:spPr bwMode="auto">
          <a:xfrm>
            <a:off x="95250" y="6145213"/>
            <a:ext cx="8926513" cy="276225"/>
          </a:xfrm>
          <a:prstGeom prst="rect">
            <a:avLst/>
          </a:prstGeom>
          <a:noFill/>
          <a:ln w="9525">
            <a:noFill/>
            <a:miter lim="800000"/>
            <a:headEnd/>
            <a:tailEnd/>
          </a:ln>
        </p:spPr>
        <p:txBody>
          <a:bodyPr>
            <a:spAutoFit/>
          </a:bodyPr>
          <a:lstStyle/>
          <a:p>
            <a:r>
              <a:rPr lang="en-US" sz="1200" dirty="0">
                <a:solidFill>
                  <a:srgbClr val="FF0000"/>
                </a:solidFill>
                <a:ea typeface="ＭＳ Ｐゴシック" charset="-128"/>
                <a:cs typeface="Arial Unicode MS"/>
              </a:rPr>
              <a:t>*MarketQuest can provide guidelines for identifying meaningful penalties based on number of scale points and summary measure </a:t>
            </a:r>
          </a:p>
        </p:txBody>
      </p:sp>
      <p:sp>
        <p:nvSpPr>
          <p:cNvPr id="14" name="Slide Number Placeholder 13"/>
          <p:cNvSpPr>
            <a:spLocks noGrp="1"/>
          </p:cNvSpPr>
          <p:nvPr>
            <p:ph type="sldNum" sz="quarter" idx="12"/>
          </p:nvPr>
        </p:nvSpPr>
        <p:spPr/>
        <p:txBody>
          <a:bodyPr/>
          <a:lstStyle/>
          <a:p>
            <a:fld id="{99DB18A3-D21F-4BB0-9E84-DFB029941648}" type="slidenum">
              <a:rPr lang="de-DE" smtClean="0"/>
              <a:pPr/>
              <a:t>40</a:t>
            </a:fld>
            <a:endParaRPr lang="de-DE" dirty="0"/>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53" name="Text Box 2"/>
          <p:cNvSpPr txBox="1">
            <a:spLocks noChangeArrowheads="1"/>
          </p:cNvSpPr>
          <p:nvPr/>
        </p:nvSpPr>
        <p:spPr bwMode="auto">
          <a:xfrm>
            <a:off x="0" y="873125"/>
            <a:ext cx="9144000" cy="277813"/>
          </a:xfrm>
          <a:prstGeom prst="rect">
            <a:avLst/>
          </a:prstGeom>
          <a:noFill/>
          <a:ln w="9525">
            <a:noFill/>
            <a:miter lim="800000"/>
            <a:headEnd/>
            <a:tailEnd/>
          </a:ln>
        </p:spPr>
        <p:txBody>
          <a:bodyPr lIns="81955" tIns="40978" rIns="81955" bIns="40978">
            <a:spAutoFit/>
          </a:bodyPr>
          <a:lstStyle/>
          <a:p>
            <a:pPr algn="r">
              <a:spcBef>
                <a:spcPct val="50000"/>
              </a:spcBef>
            </a:pPr>
            <a:endParaRPr lang="en-US" sz="1300" b="1" i="1" dirty="0">
              <a:solidFill>
                <a:srgbClr val="004E69"/>
              </a:solidFill>
              <a:ea typeface="ＭＳ Ｐゴシック" charset="-128"/>
              <a:cs typeface="Arial Unicode MS"/>
            </a:endParaRPr>
          </a:p>
        </p:txBody>
      </p:sp>
      <p:grpSp>
        <p:nvGrpSpPr>
          <p:cNvPr id="2" name="Group 21"/>
          <p:cNvGrpSpPr>
            <a:grpSpLocks/>
          </p:cNvGrpSpPr>
          <p:nvPr/>
        </p:nvGrpSpPr>
        <p:grpSpPr bwMode="auto">
          <a:xfrm>
            <a:off x="236538" y="2833688"/>
            <a:ext cx="8642350" cy="2417762"/>
            <a:chOff x="158" y="1547"/>
            <a:chExt cx="5444" cy="1356"/>
          </a:xfrm>
        </p:grpSpPr>
        <p:graphicFrame>
          <p:nvGraphicFramePr>
            <p:cNvPr id="123052" name="Object 172"/>
            <p:cNvGraphicFramePr>
              <a:graphicFrameLocks noChangeAspect="1"/>
            </p:cNvGraphicFramePr>
            <p:nvPr/>
          </p:nvGraphicFramePr>
          <p:xfrm>
            <a:off x="158" y="1547"/>
            <a:ext cx="5444" cy="466"/>
          </p:xfrm>
          <a:graphic>
            <a:graphicData uri="http://schemas.openxmlformats.org/presentationml/2006/ole">
              <mc:AlternateContent xmlns:mc="http://schemas.openxmlformats.org/markup-compatibility/2006">
                <mc:Choice xmlns:v="urn:schemas-microsoft-com:vml" Requires="v">
                  <p:oleObj spid="_x0000_s654372" name="Worksheet" r:id="rId4" imgW="9020251" imgH="771449" progId="Excel.Sheet.8">
                    <p:link updateAutomatic="1"/>
                  </p:oleObj>
                </mc:Choice>
                <mc:Fallback>
                  <p:oleObj name="Worksheet" r:id="rId4" imgW="9020251" imgH="771449" progId="Excel.Sheet.8">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 y="1547"/>
                          <a:ext cx="5444"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59" name="Line 15"/>
            <p:cNvSpPr>
              <a:spLocks noChangeShapeType="1"/>
            </p:cNvSpPr>
            <p:nvPr/>
          </p:nvSpPr>
          <p:spPr bwMode="auto">
            <a:xfrm>
              <a:off x="1782" y="1938"/>
              <a:ext cx="442" cy="157"/>
            </a:xfrm>
            <a:prstGeom prst="line">
              <a:avLst/>
            </a:prstGeom>
            <a:noFill/>
            <a:ln w="28575">
              <a:solidFill>
                <a:schemeClr val="tx2"/>
              </a:solidFill>
              <a:round/>
              <a:headEnd/>
              <a:tailEnd type="triangle" w="med" len="med"/>
            </a:ln>
          </p:spPr>
          <p:txBody>
            <a:bodyPr lIns="90000" tIns="90000" rIns="90000" bIns="90000" anchor="ctr"/>
            <a:lstStyle/>
            <a:p>
              <a:endParaRPr lang="en-US" dirty="0"/>
            </a:p>
          </p:txBody>
        </p:sp>
        <p:sp>
          <p:nvSpPr>
            <p:cNvPr id="123060" name="Line 17"/>
            <p:cNvSpPr>
              <a:spLocks noChangeShapeType="1"/>
            </p:cNvSpPr>
            <p:nvPr/>
          </p:nvSpPr>
          <p:spPr bwMode="auto">
            <a:xfrm flipH="1">
              <a:off x="3163" y="1938"/>
              <a:ext cx="386" cy="157"/>
            </a:xfrm>
            <a:prstGeom prst="line">
              <a:avLst/>
            </a:prstGeom>
            <a:noFill/>
            <a:ln w="28575">
              <a:solidFill>
                <a:schemeClr val="tx2"/>
              </a:solidFill>
              <a:round/>
              <a:headEnd/>
              <a:tailEnd type="triangle" w="med" len="med"/>
            </a:ln>
          </p:spPr>
          <p:txBody>
            <a:bodyPr lIns="90000" tIns="90000" rIns="90000" bIns="90000" anchor="ctr"/>
            <a:lstStyle/>
            <a:p>
              <a:endParaRPr lang="en-US" dirty="0"/>
            </a:p>
          </p:txBody>
        </p:sp>
        <p:sp>
          <p:nvSpPr>
            <p:cNvPr id="2991122" name="Text Box 18"/>
            <p:cNvSpPr txBox="1">
              <a:spLocks noChangeArrowheads="1"/>
            </p:cNvSpPr>
            <p:nvPr/>
          </p:nvSpPr>
          <p:spPr bwMode="auto">
            <a:xfrm>
              <a:off x="1679" y="2188"/>
              <a:ext cx="2172" cy="715"/>
            </a:xfrm>
            <a:prstGeom prst="rect">
              <a:avLst/>
            </a:prstGeom>
            <a:solidFill>
              <a:schemeClr val="accent1"/>
            </a:solidFill>
            <a:ln/>
          </p:spPr>
          <p:style>
            <a:lnRef idx="1">
              <a:schemeClr val="dk1"/>
            </a:lnRef>
            <a:fillRef idx="2">
              <a:schemeClr val="dk1"/>
            </a:fillRef>
            <a:effectRef idx="1">
              <a:schemeClr val="dk1"/>
            </a:effectRef>
            <a:fontRef idx="minor">
              <a:schemeClr val="dk1"/>
            </a:fontRef>
          </p:style>
          <p:txBody>
            <a:bodyPr lIns="90000" tIns="90000" rIns="90000" bIns="90000">
              <a:spAutoFit/>
            </a:bodyPr>
            <a:lstStyle/>
            <a:p>
              <a:pPr algn="ctr" eaLnBrk="0" fontAlgn="auto" hangingPunct="0">
                <a:spcBef>
                  <a:spcPts val="0"/>
                </a:spcBef>
                <a:spcAft>
                  <a:spcPts val="0"/>
                </a:spcAft>
                <a:defRPr/>
              </a:pPr>
              <a:endParaRPr lang="en-US" sz="100" b="1" dirty="0">
                <a:solidFill>
                  <a:schemeClr val="bg1"/>
                </a:solidFill>
              </a:endParaRPr>
            </a:p>
            <a:p>
              <a:pPr algn="ctr" eaLnBrk="0" fontAlgn="auto" hangingPunct="0">
                <a:spcBef>
                  <a:spcPts val="0"/>
                </a:spcBef>
                <a:spcAft>
                  <a:spcPts val="0"/>
                </a:spcAft>
                <a:defRPr/>
              </a:pPr>
              <a:r>
                <a:rPr lang="en-US" sz="1400" b="1" dirty="0">
                  <a:solidFill>
                    <a:schemeClr val="bg1"/>
                  </a:solidFill>
                </a:rPr>
                <a:t>Similar percentage of respondents indicating ‘not sweet enough’ or ‘too sweet’</a:t>
              </a:r>
              <a:br>
                <a:rPr lang="en-US" sz="1400" b="1" dirty="0">
                  <a:solidFill>
                    <a:schemeClr val="bg1"/>
                  </a:solidFill>
                </a:rPr>
              </a:br>
              <a:endParaRPr lang="en-US" sz="1400" b="1" dirty="0">
                <a:solidFill>
                  <a:schemeClr val="bg1"/>
                </a:solidFill>
              </a:endParaRPr>
            </a:p>
            <a:p>
              <a:pPr algn="ctr" eaLnBrk="0" fontAlgn="auto" hangingPunct="0">
                <a:spcBef>
                  <a:spcPts val="0"/>
                </a:spcBef>
                <a:spcAft>
                  <a:spcPts val="0"/>
                </a:spcAft>
                <a:defRPr/>
              </a:pPr>
              <a:r>
                <a:rPr lang="en-US" sz="1400" b="1" dirty="0">
                  <a:solidFill>
                    <a:schemeClr val="bg1"/>
                  </a:solidFill>
                </a:rPr>
                <a:t>Therefore, no clear direction for modification recommendations</a:t>
              </a:r>
            </a:p>
          </p:txBody>
        </p:sp>
      </p:grpSp>
      <p:sp>
        <p:nvSpPr>
          <p:cNvPr id="10" name="TextBox 9"/>
          <p:cNvSpPr txBox="1"/>
          <p:nvPr/>
        </p:nvSpPr>
        <p:spPr>
          <a:xfrm>
            <a:off x="379129" y="1526376"/>
            <a:ext cx="7679021" cy="671334"/>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fontAlgn="auto">
              <a:spcBef>
                <a:spcPts val="0"/>
              </a:spcBef>
              <a:spcAft>
                <a:spcPts val="0"/>
              </a:spcAft>
              <a:buClr>
                <a:srgbClr val="FF8923"/>
              </a:buClr>
              <a:buFont typeface="Wingdings" pitchFamily="2" charset="2"/>
              <a:buChar char="§"/>
              <a:defRPr/>
            </a:pPr>
            <a:r>
              <a:rPr lang="en-US" b="1" dirty="0">
                <a:latin typeface="+mn-lt"/>
                <a:ea typeface="MS PGothic" pitchFamily="34" charset="-128"/>
              </a:rPr>
              <a:t>Sometimes similar proportions of respondents rate a product “too little” as “too much”. Therefore the direction for modification is “unclear”</a:t>
            </a:r>
            <a:endParaRPr lang="en-US" dirty="0">
              <a:latin typeface="+mn-lt"/>
              <a:ea typeface="MS PGothic" pitchFamily="34" charset="-128"/>
            </a:endParaRPr>
          </a:p>
        </p:txBody>
      </p:sp>
      <p:sp>
        <p:nvSpPr>
          <p:cNvPr id="123058" name="Rectangle 5"/>
          <p:cNvSpPr>
            <a:spLocks noGrp="1" noChangeArrowheads="1"/>
          </p:cNvSpPr>
          <p:nvPr>
            <p:ph type="title"/>
          </p:nvPr>
        </p:nvSpPr>
        <p:spPr/>
        <p:txBody>
          <a:bodyPr/>
          <a:lstStyle/>
          <a:p>
            <a:r>
              <a:rPr lang="en-US" dirty="0" smtClean="0"/>
              <a:t>Penalty Analysis Interpretation - Conclusion Unclear</a:t>
            </a:r>
          </a:p>
        </p:txBody>
      </p:sp>
      <p:sp>
        <p:nvSpPr>
          <p:cNvPr id="15" name="Slide Number Placeholder 14"/>
          <p:cNvSpPr>
            <a:spLocks noGrp="1"/>
          </p:cNvSpPr>
          <p:nvPr>
            <p:ph type="sldNum" sz="quarter" idx="12"/>
          </p:nvPr>
        </p:nvSpPr>
        <p:spPr/>
        <p:txBody>
          <a:bodyPr/>
          <a:lstStyle/>
          <a:p>
            <a:fld id="{99DB18A3-D21F-4BB0-9E84-DFB029941648}" type="slidenum">
              <a:rPr lang="de-DE" smtClean="0"/>
              <a:pPr/>
              <a:t>41</a:t>
            </a:fld>
            <a:endParaRPr lang="de-DE" dirty="0"/>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46" name="Text Box 2"/>
          <p:cNvSpPr txBox="1">
            <a:spLocks noChangeArrowheads="1"/>
          </p:cNvSpPr>
          <p:nvPr/>
        </p:nvSpPr>
        <p:spPr bwMode="auto">
          <a:xfrm>
            <a:off x="0" y="873125"/>
            <a:ext cx="9144000" cy="277813"/>
          </a:xfrm>
          <a:prstGeom prst="rect">
            <a:avLst/>
          </a:prstGeom>
          <a:noFill/>
          <a:ln w="9525">
            <a:noFill/>
            <a:miter lim="800000"/>
            <a:headEnd/>
            <a:tailEnd/>
          </a:ln>
        </p:spPr>
        <p:txBody>
          <a:bodyPr lIns="81955" tIns="40978" rIns="81955" bIns="40978">
            <a:spAutoFit/>
          </a:bodyPr>
          <a:lstStyle/>
          <a:p>
            <a:pPr algn="r">
              <a:spcBef>
                <a:spcPct val="50000"/>
              </a:spcBef>
            </a:pPr>
            <a:endParaRPr lang="en-US" sz="1300" b="1" i="1" dirty="0">
              <a:solidFill>
                <a:srgbClr val="004E69"/>
              </a:solidFill>
              <a:ea typeface="ＭＳ Ｐゴシック" charset="-128"/>
              <a:cs typeface="Arial Unicode MS"/>
            </a:endParaRPr>
          </a:p>
        </p:txBody>
      </p:sp>
      <p:grpSp>
        <p:nvGrpSpPr>
          <p:cNvPr id="2" name="Group 50"/>
          <p:cNvGrpSpPr>
            <a:grpSpLocks/>
          </p:cNvGrpSpPr>
          <p:nvPr/>
        </p:nvGrpSpPr>
        <p:grpSpPr bwMode="auto">
          <a:xfrm>
            <a:off x="350838" y="2760663"/>
            <a:ext cx="8093075" cy="1158875"/>
            <a:chOff x="221" y="1851"/>
            <a:chExt cx="5098" cy="730"/>
          </a:xfrm>
        </p:grpSpPr>
        <p:graphicFrame>
          <p:nvGraphicFramePr>
            <p:cNvPr id="124244" name="Object 340"/>
            <p:cNvGraphicFramePr>
              <a:graphicFrameLocks noChangeAspect="1"/>
            </p:cNvGraphicFramePr>
            <p:nvPr/>
          </p:nvGraphicFramePr>
          <p:xfrm>
            <a:off x="221" y="1851"/>
            <a:ext cx="5098" cy="436"/>
          </p:xfrm>
          <a:graphic>
            <a:graphicData uri="http://schemas.openxmlformats.org/presentationml/2006/ole">
              <mc:AlternateContent xmlns:mc="http://schemas.openxmlformats.org/markup-compatibility/2006">
                <mc:Choice xmlns:v="urn:schemas-microsoft-com:vml" Requires="v">
                  <p:oleObj spid="_x0000_s655430" name="Worksheet" r:id="rId4" imgW="9020251" imgH="771449" progId="Excel.Sheet.8">
                    <p:link updateAutomatic="1"/>
                  </p:oleObj>
                </mc:Choice>
                <mc:Fallback>
                  <p:oleObj name="Worksheet" r:id="rId4" imgW="9020251" imgH="771449" progId="Excel.Sheet.8">
                    <p:link updateAutomatic="1"/>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 y="1851"/>
                          <a:ext cx="5098"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257" name="Line 15"/>
            <p:cNvSpPr>
              <a:spLocks noChangeShapeType="1"/>
            </p:cNvSpPr>
            <p:nvPr/>
          </p:nvSpPr>
          <p:spPr bwMode="auto">
            <a:xfrm>
              <a:off x="555" y="2183"/>
              <a:ext cx="432" cy="202"/>
            </a:xfrm>
            <a:prstGeom prst="line">
              <a:avLst/>
            </a:prstGeom>
            <a:noFill/>
            <a:ln w="28575">
              <a:solidFill>
                <a:schemeClr val="tx2"/>
              </a:solidFill>
              <a:round/>
              <a:headEnd/>
              <a:tailEnd type="triangle" w="med" len="med"/>
            </a:ln>
          </p:spPr>
          <p:txBody>
            <a:bodyPr lIns="90000" tIns="90000" rIns="90000" bIns="90000" anchor="ctr"/>
            <a:lstStyle/>
            <a:p>
              <a:endParaRPr lang="en-US" dirty="0"/>
            </a:p>
          </p:txBody>
        </p:sp>
        <p:sp>
          <p:nvSpPr>
            <p:cNvPr id="124258" name="Text Box 16"/>
            <p:cNvSpPr txBox="1">
              <a:spLocks noChangeArrowheads="1"/>
            </p:cNvSpPr>
            <p:nvPr/>
          </p:nvSpPr>
          <p:spPr bwMode="auto">
            <a:xfrm>
              <a:off x="1035" y="2237"/>
              <a:ext cx="2143" cy="344"/>
            </a:xfrm>
            <a:prstGeom prst="rect">
              <a:avLst/>
            </a:prstGeom>
            <a:noFill/>
            <a:ln w="9525">
              <a:noFill/>
              <a:miter lim="800000"/>
              <a:headEnd/>
              <a:tailEnd/>
            </a:ln>
          </p:spPr>
          <p:txBody>
            <a:bodyPr lIns="90000" tIns="90000" rIns="90000" bIns="90000">
              <a:spAutoFit/>
            </a:bodyPr>
            <a:lstStyle/>
            <a:p>
              <a:pPr algn="ctr" eaLnBrk="0" hangingPunct="0"/>
              <a:r>
                <a:rPr lang="en-US" sz="1200" b="1" dirty="0">
                  <a:solidFill>
                    <a:schemeClr val="tx2"/>
                  </a:solidFill>
                  <a:ea typeface="ＭＳ Ｐゴシック" charset="-128"/>
                  <a:cs typeface="Arial Unicode MS"/>
                </a:rPr>
                <a:t>Falls short of guideline for determining a meaningful penalty on overall opinion</a:t>
              </a:r>
            </a:p>
          </p:txBody>
        </p:sp>
      </p:grpSp>
      <p:sp>
        <p:nvSpPr>
          <p:cNvPr id="32772" name="AutoShape 6"/>
          <p:cNvSpPr>
            <a:spLocks/>
          </p:cNvSpPr>
          <p:nvPr/>
        </p:nvSpPr>
        <p:spPr bwMode="auto">
          <a:xfrm rot="5400000">
            <a:off x="3145632" y="5366544"/>
            <a:ext cx="311150" cy="1074737"/>
          </a:xfrm>
          <a:prstGeom prst="rightBrace">
            <a:avLst>
              <a:gd name="adj1" fmla="val 28784"/>
              <a:gd name="adj2" fmla="val 50000"/>
            </a:avLst>
          </a:prstGeom>
          <a:noFill/>
          <a:ln w="25400">
            <a:solidFill>
              <a:schemeClr val="tx2"/>
            </a:solidFill>
            <a:round/>
            <a:headEnd/>
            <a:tailEnd/>
          </a:ln>
        </p:spPr>
        <p:txBody>
          <a:bodyPr rot="10800000" vert="eaVert" wrap="none" lIns="90000" tIns="90000" rIns="90000" bIns="90000" anchor="ctr"/>
          <a:lstStyle/>
          <a:p>
            <a:pPr algn="ctr" eaLnBrk="0" hangingPunct="0"/>
            <a:endParaRPr lang="en-US" dirty="0">
              <a:latin typeface="Calibri" pitchFamily="34" charset="0"/>
              <a:ea typeface="ＭＳ Ｐゴシック" charset="-128"/>
            </a:endParaRPr>
          </a:p>
        </p:txBody>
      </p:sp>
      <p:sp>
        <p:nvSpPr>
          <p:cNvPr id="32773" name="Text Box 7"/>
          <p:cNvSpPr txBox="1">
            <a:spLocks noChangeArrowheads="1"/>
          </p:cNvSpPr>
          <p:nvPr/>
        </p:nvSpPr>
        <p:spPr bwMode="auto">
          <a:xfrm>
            <a:off x="1296988" y="6057900"/>
            <a:ext cx="4921250" cy="546100"/>
          </a:xfrm>
          <a:prstGeom prst="rect">
            <a:avLst/>
          </a:prstGeom>
          <a:noFill/>
          <a:ln w="9525">
            <a:noFill/>
            <a:miter lim="800000"/>
            <a:headEnd/>
            <a:tailEnd/>
          </a:ln>
        </p:spPr>
        <p:txBody>
          <a:bodyPr lIns="90000" tIns="90000" rIns="90000" bIns="90000">
            <a:spAutoFit/>
          </a:bodyPr>
          <a:lstStyle/>
          <a:p>
            <a:pPr algn="ctr" eaLnBrk="0" hangingPunct="0"/>
            <a:r>
              <a:rPr lang="en-US" sz="1200" b="1" dirty="0">
                <a:solidFill>
                  <a:schemeClr val="tx2"/>
                </a:solidFill>
                <a:ea typeface="ＭＳ Ｐゴシック" charset="-128"/>
                <a:cs typeface="Arial Unicode MS"/>
              </a:rPr>
              <a:t>Overall opinion mean among the 26% who indicated ‘not enough’ moisturization is higher than those rating attribute “just right”</a:t>
            </a:r>
          </a:p>
        </p:txBody>
      </p:sp>
      <p:sp>
        <p:nvSpPr>
          <p:cNvPr id="14" name="TextBox 13"/>
          <p:cNvSpPr txBox="1"/>
          <p:nvPr/>
        </p:nvSpPr>
        <p:spPr>
          <a:xfrm>
            <a:off x="236385" y="1472271"/>
            <a:ext cx="7764615" cy="959048"/>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algn="ctr" fontAlgn="auto">
              <a:spcBef>
                <a:spcPts val="0"/>
              </a:spcBef>
              <a:spcAft>
                <a:spcPts val="0"/>
              </a:spcAft>
              <a:buClr>
                <a:srgbClr val="FF8923"/>
              </a:buClr>
              <a:buFont typeface="Wingdings" pitchFamily="2" charset="2"/>
              <a:buChar char="§"/>
              <a:defRPr/>
            </a:pPr>
            <a:r>
              <a:rPr lang="en-US" b="1" dirty="0">
                <a:latin typeface="+mn-lt"/>
                <a:ea typeface="MS PGothic" pitchFamily="34" charset="-128"/>
              </a:rPr>
              <a:t>Penalty Not Meaningful: </a:t>
            </a:r>
            <a:r>
              <a:rPr lang="en-US" dirty="0">
                <a:latin typeface="+mn-lt"/>
                <a:ea typeface="MS PGothic" pitchFamily="34" charset="-128"/>
              </a:rPr>
              <a:t>Although a meaningful skew (23%) of respondents is rating the characteristic “too weak”, but it does not have a meaningful negative impact on their overall opinion  </a:t>
            </a:r>
          </a:p>
        </p:txBody>
      </p:sp>
      <p:sp>
        <p:nvSpPr>
          <p:cNvPr id="124253" name="Rectangle 5"/>
          <p:cNvSpPr>
            <a:spLocks noGrp="1" noChangeArrowheads="1"/>
          </p:cNvSpPr>
          <p:nvPr>
            <p:ph type="title"/>
          </p:nvPr>
        </p:nvSpPr>
        <p:spPr/>
        <p:txBody>
          <a:bodyPr/>
          <a:lstStyle/>
          <a:p>
            <a:r>
              <a:rPr lang="en-US" dirty="0" smtClean="0"/>
              <a:t>Penalty Analysis Interpretation – Penalty Not Meaningful or Positive</a:t>
            </a:r>
          </a:p>
        </p:txBody>
      </p:sp>
      <p:sp>
        <p:nvSpPr>
          <p:cNvPr id="19" name="TextBox 18"/>
          <p:cNvSpPr txBox="1"/>
          <p:nvPr/>
        </p:nvSpPr>
        <p:spPr>
          <a:xfrm>
            <a:off x="263376" y="4073956"/>
            <a:ext cx="7870974" cy="872734"/>
          </a:xfrm>
          <a:prstGeom prst="roundRect">
            <a:avLst>
              <a:gd name="adj" fmla="val 761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spAutoFit/>
          </a:bodyPr>
          <a:lstStyle/>
          <a:p>
            <a:pPr marL="285750" indent="-285750" algn="ctr" defTabSz="731838" fontAlgn="auto">
              <a:lnSpc>
                <a:spcPct val="90000"/>
              </a:lnSpc>
              <a:spcBef>
                <a:spcPts val="0"/>
              </a:spcBef>
              <a:spcAft>
                <a:spcPct val="20000"/>
              </a:spcAft>
              <a:buClr>
                <a:srgbClr val="FF8923"/>
              </a:buClr>
              <a:buFont typeface="Wingdings" pitchFamily="2" charset="2"/>
              <a:buChar char="§"/>
              <a:tabLst>
                <a:tab pos="1795463" algn="l"/>
              </a:tabLst>
              <a:defRPr/>
            </a:pPr>
            <a:r>
              <a:rPr lang="en-US" b="1" dirty="0">
                <a:latin typeface="+mn-lt"/>
                <a:ea typeface="MS PGothic" pitchFamily="34" charset="-128"/>
              </a:rPr>
              <a:t>Positive Penalty: </a:t>
            </a:r>
            <a:r>
              <a:rPr lang="en-US" dirty="0">
                <a:latin typeface="+mn-lt"/>
                <a:ea typeface="MS PGothic" pitchFamily="34" charset="-128"/>
              </a:rPr>
              <a:t>Although a meaningful skew (26%) is rating characteristic “not enough”, these respondents have higher overall opinion than those            rating the characteristic “just right”</a:t>
            </a:r>
            <a:endParaRPr lang="en-US" dirty="0">
              <a:solidFill>
                <a:srgbClr val="004E69"/>
              </a:solidFill>
              <a:latin typeface="+mn-lt"/>
              <a:ea typeface="MS PGothic" pitchFamily="34" charset="-128"/>
            </a:endParaRPr>
          </a:p>
        </p:txBody>
      </p:sp>
      <p:graphicFrame>
        <p:nvGraphicFramePr>
          <p:cNvPr id="32781" name="Object 341"/>
          <p:cNvGraphicFramePr>
            <a:graphicFrameLocks noChangeAspect="1"/>
          </p:cNvGraphicFramePr>
          <p:nvPr/>
        </p:nvGraphicFramePr>
        <p:xfrm>
          <a:off x="477838" y="5262563"/>
          <a:ext cx="7715250" cy="647700"/>
        </p:xfrm>
        <a:graphic>
          <a:graphicData uri="http://schemas.openxmlformats.org/presentationml/2006/ole">
            <mc:AlternateContent xmlns:mc="http://schemas.openxmlformats.org/markup-compatibility/2006">
              <mc:Choice xmlns:v="urn:schemas-microsoft-com:vml" Requires="v">
                <p:oleObj spid="_x0000_s655431" name="Worksheet" r:id="rId4" imgW="9250599" imgH="769697" progId="Excel.Sheet.8">
                  <p:link updateAutomatic="1"/>
                </p:oleObj>
              </mc:Choice>
              <mc:Fallback>
                <p:oleObj name="Worksheet" r:id="rId4" imgW="9250599" imgH="769697" progId="Excel.Sheet.8">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8" y="5262563"/>
                        <a:ext cx="77152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17"/>
          <p:cNvSpPr>
            <a:spLocks noGrp="1"/>
          </p:cNvSpPr>
          <p:nvPr>
            <p:ph type="sldNum" sz="quarter" idx="12"/>
          </p:nvPr>
        </p:nvSpPr>
        <p:spPr/>
        <p:txBody>
          <a:bodyPr/>
          <a:lstStyle/>
          <a:p>
            <a:fld id="{99DB18A3-D21F-4BB0-9E84-DFB029941648}" type="slidenum">
              <a:rPr lang="de-DE" smtClean="0"/>
              <a:pPr/>
              <a:t>42</a:t>
            </a:fld>
            <a:endParaRPr lang="de-DE"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ctrTitle"/>
          </p:nvPr>
        </p:nvSpPr>
        <p:spPr>
          <a:xfrm>
            <a:off x="3409951" y="193858"/>
            <a:ext cx="5084206" cy="941796"/>
          </a:xfrm>
          <a:noFill/>
        </p:spPr>
        <p:txBody>
          <a:bodyPr/>
          <a:lstStyle/>
          <a:p>
            <a:pPr algn="r" defTabSz="973138" eaLnBrk="1" hangingPunct="1"/>
            <a:r>
              <a:rPr lang="en-US" sz="3400" dirty="0" smtClean="0"/>
              <a:t>3. Guidelines Compliance</a:t>
            </a:r>
          </a:p>
        </p:txBody>
      </p:sp>
      <p:pic>
        <p:nvPicPr>
          <p:cNvPr id="5" name="Picture 3"/>
          <p:cNvPicPr>
            <a:picLocks noChangeAspect="1" noChangeArrowheads="1"/>
          </p:cNvPicPr>
          <p:nvPr/>
        </p:nvPicPr>
        <p:blipFill>
          <a:blip r:embed="rId3" cstate="print"/>
          <a:srcRect l="6743"/>
          <a:stretch>
            <a:fillRect/>
          </a:stretch>
        </p:blipFill>
        <p:spPr bwMode="auto">
          <a:xfrm>
            <a:off x="0" y="906463"/>
            <a:ext cx="4764088" cy="5102225"/>
          </a:xfrm>
          <a:prstGeom prst="rect">
            <a:avLst/>
          </a:prstGeom>
          <a:noFill/>
          <a:ln w="9525">
            <a:noFill/>
            <a:miter lim="800000"/>
            <a:headEnd/>
            <a:tailEnd/>
          </a:ln>
          <a:effectLst/>
        </p:spPr>
      </p:pic>
      <p:pic>
        <p:nvPicPr>
          <p:cNvPr id="6" name="Picture 4"/>
          <p:cNvPicPr>
            <a:picLocks noChangeAspect="1" noChangeArrowheads="1"/>
          </p:cNvPicPr>
          <p:nvPr/>
        </p:nvPicPr>
        <p:blipFill>
          <a:blip r:embed="rId4" cstate="print"/>
          <a:srcRect r="26842"/>
          <a:stretch>
            <a:fillRect/>
          </a:stretch>
        </p:blipFill>
        <p:spPr bwMode="auto">
          <a:xfrm>
            <a:off x="7426325" y="1492250"/>
            <a:ext cx="1717675" cy="2444750"/>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l="33873" b="44588"/>
          <a:stretch>
            <a:fillRect/>
          </a:stretch>
        </p:blipFill>
        <p:spPr bwMode="auto">
          <a:xfrm>
            <a:off x="0" y="6175375"/>
            <a:ext cx="777875" cy="682625"/>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99DB18A3-D21F-4BB0-9E84-DFB029941648}" type="slidenum">
              <a:rPr lang="de-DE" smtClean="0"/>
              <a:pPr/>
              <a:t>43</a:t>
            </a:fld>
            <a:endParaRPr lang="de-DE" dirty="0"/>
          </a:p>
        </p:txBody>
      </p:sp>
    </p:spTree>
    <p:extLst>
      <p:ext uri="{BB962C8B-B14F-4D97-AF65-F5344CB8AC3E}">
        <p14:creationId xmlns:p14="http://schemas.microsoft.com/office/powerpoint/2010/main" val="292410088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3075" y="2819400"/>
            <a:ext cx="8162325" cy="612000"/>
          </a:xfrm>
          <a:effectLst>
            <a:glow rad="139700">
              <a:schemeClr val="accent1">
                <a:satMod val="175000"/>
                <a:alpha val="40000"/>
              </a:schemeClr>
            </a:glow>
          </a:effectLst>
        </p:spPr>
        <p:txBody>
          <a:bodyPr/>
          <a:lstStyle/>
          <a:p>
            <a:pPr algn="ctr"/>
            <a:r>
              <a:rPr lang="en-US" sz="4400" dirty="0" smtClean="0">
                <a:solidFill>
                  <a:srgbClr val="FF0000"/>
                </a:solidFill>
              </a:rPr>
              <a:t>ALL deviations from guidelines MUST be approved by UL for Final Consumer Testing </a:t>
            </a:r>
            <a:br>
              <a:rPr lang="en-US" sz="4400" dirty="0" smtClean="0">
                <a:solidFill>
                  <a:srgbClr val="FF0000"/>
                </a:solidFill>
              </a:rPr>
            </a:br>
            <a:r>
              <a:rPr lang="en-US" sz="4400" dirty="0" smtClean="0">
                <a:solidFill>
                  <a:srgbClr val="FF0000"/>
                </a:solidFill>
              </a:rPr>
              <a:t/>
            </a:r>
            <a:br>
              <a:rPr lang="en-US" sz="4400" dirty="0" smtClean="0">
                <a:solidFill>
                  <a:srgbClr val="FF0000"/>
                </a:solidFill>
              </a:rPr>
            </a:br>
            <a:r>
              <a:rPr lang="en-US" sz="4400" dirty="0" smtClean="0">
                <a:solidFill>
                  <a:schemeClr val="tx1">
                    <a:lumMod val="75000"/>
                  </a:schemeClr>
                </a:solidFill>
              </a:rPr>
              <a:t>(approval is not needed for Early Stage Testing)</a:t>
            </a:r>
            <a:endParaRPr lang="en-US" sz="4400" dirty="0">
              <a:solidFill>
                <a:schemeClr val="tx1">
                  <a:lumMod val="75000"/>
                </a:schemeClr>
              </a:solidFill>
            </a:endParaRPr>
          </a:p>
        </p:txBody>
      </p:sp>
      <p:sp>
        <p:nvSpPr>
          <p:cNvPr id="3" name="Slide Number Placeholder 2"/>
          <p:cNvSpPr>
            <a:spLocks noGrp="1"/>
          </p:cNvSpPr>
          <p:nvPr>
            <p:ph type="sldNum" sz="quarter" idx="12"/>
          </p:nvPr>
        </p:nvSpPr>
        <p:spPr/>
        <p:txBody>
          <a:bodyPr/>
          <a:lstStyle/>
          <a:p>
            <a:fld id="{DCC864A6-CB32-4E83-8B93-662A8EB444D1}" type="slidenum">
              <a:rPr lang="en-US" smtClean="0">
                <a:solidFill>
                  <a:srgbClr val="1F497D"/>
                </a:solidFill>
              </a:rPr>
              <a:pPr/>
              <a:t>44</a:t>
            </a:fld>
            <a:endParaRPr lang="en-US">
              <a:solidFill>
                <a:srgbClr val="1F497D"/>
              </a:solidFill>
            </a:endParaRPr>
          </a:p>
        </p:txBody>
      </p:sp>
    </p:spTree>
    <p:extLst>
      <p:ext uri="{BB962C8B-B14F-4D97-AF65-F5344CB8AC3E}">
        <p14:creationId xmlns:p14="http://schemas.microsoft.com/office/powerpoint/2010/main" val="4233170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smtClean="0"/>
              <a:t>What are deviations from the guidelines?</a:t>
            </a:r>
            <a:endParaRPr lang="en-US" sz="2800" dirty="0"/>
          </a:p>
        </p:txBody>
      </p:sp>
      <p:sp>
        <p:nvSpPr>
          <p:cNvPr id="6" name="Content Placeholder 5"/>
          <p:cNvSpPr>
            <a:spLocks noGrp="1"/>
          </p:cNvSpPr>
          <p:nvPr>
            <p:ph idx="1"/>
          </p:nvPr>
        </p:nvSpPr>
        <p:spPr/>
        <p:txBody>
          <a:bodyPr/>
          <a:lstStyle/>
          <a:p>
            <a:pPr lvl="0"/>
            <a:r>
              <a:rPr lang="en-US" sz="2000" dirty="0" smtClean="0"/>
              <a:t>Any requested changes in test design, lower sample size or deviations in the Action Standards versus the guidelines for Final Consumer Testing need to be raised for approval.</a:t>
            </a:r>
          </a:p>
          <a:p>
            <a:pPr lvl="0"/>
            <a:r>
              <a:rPr lang="en-US" sz="2000" dirty="0" smtClean="0"/>
              <a:t>Action Standards </a:t>
            </a:r>
            <a:r>
              <a:rPr lang="en-US" sz="2000" b="1" u="sng" dirty="0" smtClean="0">
                <a:solidFill>
                  <a:srgbClr val="FF0000"/>
                </a:solidFill>
              </a:rPr>
              <a:t>cannot be set on anything </a:t>
            </a:r>
            <a:r>
              <a:rPr lang="en-US" sz="2000" dirty="0" smtClean="0"/>
              <a:t>other than what is stated in the guidelines without approval </a:t>
            </a:r>
          </a:p>
          <a:p>
            <a:pPr lvl="1"/>
            <a:r>
              <a:rPr lang="en-US" sz="1800" dirty="0" smtClean="0"/>
              <a:t>AS can not be set at parity for new products, line extensions, existing product improvements or benchmarking as they </a:t>
            </a:r>
            <a:r>
              <a:rPr lang="en-US" sz="1800" dirty="0" smtClean="0">
                <a:solidFill>
                  <a:srgbClr val="FF0000"/>
                </a:solidFill>
              </a:rPr>
              <a:t>MUST be set at superiority. </a:t>
            </a:r>
            <a:endParaRPr lang="en-US" sz="2000" dirty="0" smtClean="0">
              <a:solidFill>
                <a:srgbClr val="FF0000"/>
              </a:solidFill>
            </a:endParaRPr>
          </a:p>
          <a:p>
            <a:pPr lvl="1"/>
            <a:r>
              <a:rPr lang="en-US" sz="1800" dirty="0" smtClean="0"/>
              <a:t>They cannot be set to Top 2 Box or cannot be a different </a:t>
            </a:r>
            <a:r>
              <a:rPr lang="en-US" sz="1800" dirty="0" err="1" smtClean="0"/>
              <a:t>LoC</a:t>
            </a:r>
            <a:r>
              <a:rPr lang="en-US" sz="1800" dirty="0" smtClean="0"/>
              <a:t> than what is stated in the guidelines</a:t>
            </a:r>
          </a:p>
          <a:p>
            <a:pPr lvl="0"/>
            <a:r>
              <a:rPr lang="en-US" sz="2000" dirty="0" smtClean="0"/>
              <a:t>Gross negatives must be tested for parity on means at 80% </a:t>
            </a:r>
            <a:r>
              <a:rPr lang="en-US" sz="2000" dirty="0" err="1" smtClean="0"/>
              <a:t>LoC</a:t>
            </a:r>
            <a:r>
              <a:rPr lang="en-US" sz="2000" dirty="0" smtClean="0"/>
              <a:t> (1 tail t-test)</a:t>
            </a:r>
          </a:p>
          <a:p>
            <a:r>
              <a:rPr lang="en-US" sz="2000" dirty="0" smtClean="0"/>
              <a:t>All final stage testing needs to be In-home not CLT (unless approved)</a:t>
            </a:r>
          </a:p>
          <a:p>
            <a:pPr lvl="0">
              <a:buNone/>
            </a:pPr>
            <a:endParaRPr lang="en-US" sz="2000" dirty="0" smtClean="0"/>
          </a:p>
        </p:txBody>
      </p:sp>
      <p:sp>
        <p:nvSpPr>
          <p:cNvPr id="3" name="Slide Number Placeholder 2"/>
          <p:cNvSpPr>
            <a:spLocks noGrp="1"/>
          </p:cNvSpPr>
          <p:nvPr>
            <p:ph type="sldNum" sz="quarter" idx="12"/>
          </p:nvPr>
        </p:nvSpPr>
        <p:spPr/>
        <p:txBody>
          <a:bodyPr/>
          <a:lstStyle/>
          <a:p>
            <a:fld id="{DCC864A6-CB32-4E83-8B93-662A8EB444D1}" type="slidenum">
              <a:rPr lang="en-US" smtClean="0">
                <a:solidFill>
                  <a:srgbClr val="1F497D"/>
                </a:solidFill>
              </a:rPr>
              <a:pPr/>
              <a:t>45</a:t>
            </a:fld>
            <a:endParaRPr lang="en-US">
              <a:solidFill>
                <a:srgbClr val="1F497D"/>
              </a:solidFill>
            </a:endParaRPr>
          </a:p>
        </p:txBody>
      </p:sp>
    </p:spTree>
    <p:extLst>
      <p:ext uri="{BB962C8B-B14F-4D97-AF65-F5344CB8AC3E}">
        <p14:creationId xmlns:p14="http://schemas.microsoft.com/office/powerpoint/2010/main" val="36865848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sz="2800" dirty="0" smtClean="0"/>
              <a:t>* For all studies, any exceptions need an approval from the Category VP (CMI) or Senior Director (CTI):</a:t>
            </a:r>
            <a:endParaRPr lang="en-US" sz="2800" dirty="0"/>
          </a:p>
        </p:txBody>
      </p:sp>
      <p:sp>
        <p:nvSpPr>
          <p:cNvPr id="3" name="Content Placeholder 2"/>
          <p:cNvSpPr>
            <a:spLocks noGrp="1"/>
          </p:cNvSpPr>
          <p:nvPr>
            <p:ph idx="1"/>
          </p:nvPr>
        </p:nvSpPr>
        <p:spPr/>
        <p:txBody>
          <a:bodyPr/>
          <a:lstStyle/>
          <a:p>
            <a:pPr>
              <a:buNone/>
            </a:pPr>
            <a:r>
              <a:rPr lang="en-US" dirty="0" smtClean="0"/>
              <a:t>Local UL must email that they have approval for all deviations from the appropriate individual below: </a:t>
            </a:r>
          </a:p>
          <a:p>
            <a:pPr>
              <a:buNone/>
            </a:pPr>
            <a:endParaRPr lang="en-US" dirty="0" smtClean="0"/>
          </a:p>
          <a:p>
            <a:pPr>
              <a:buNone/>
            </a:pPr>
            <a:r>
              <a:rPr lang="en-US" dirty="0" smtClean="0"/>
              <a:t>CMI</a:t>
            </a:r>
          </a:p>
          <a:p>
            <a:r>
              <a:rPr lang="en-US" dirty="0" smtClean="0"/>
              <a:t>Chet Henderson – Personal Care</a:t>
            </a:r>
          </a:p>
          <a:p>
            <a:r>
              <a:rPr lang="en-US" dirty="0" smtClean="0"/>
              <a:t>Christina </a:t>
            </a:r>
            <a:r>
              <a:rPr lang="en-US" dirty="0" err="1" smtClean="0"/>
              <a:t>Habib</a:t>
            </a:r>
            <a:r>
              <a:rPr lang="en-US" dirty="0" smtClean="0"/>
              <a:t>- Refreshment  (Ice Cream and Beverages)</a:t>
            </a:r>
          </a:p>
          <a:p>
            <a:r>
              <a:rPr lang="en-US" dirty="0" smtClean="0"/>
              <a:t>Donna Goldfarb- Food</a:t>
            </a:r>
          </a:p>
          <a:p>
            <a:r>
              <a:rPr lang="en-US" dirty="0" smtClean="0"/>
              <a:t>Tomas </a:t>
            </a:r>
            <a:r>
              <a:rPr lang="en-US" dirty="0" err="1" smtClean="0"/>
              <a:t>Emmers</a:t>
            </a:r>
            <a:r>
              <a:rPr lang="en-US" dirty="0" smtClean="0"/>
              <a:t>- Home Care (Laundry and HHC)</a:t>
            </a:r>
          </a:p>
          <a:p>
            <a:endParaRPr lang="en-US" dirty="0" smtClean="0"/>
          </a:p>
          <a:p>
            <a:pPr>
              <a:buNone/>
            </a:pPr>
            <a:r>
              <a:rPr lang="en-US" dirty="0" smtClean="0"/>
              <a:t>For CTI the local client must seek approval from the CTI Senior Director within the category</a:t>
            </a:r>
          </a:p>
          <a:p>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46</a:t>
            </a:fld>
            <a:endParaRPr lang="en-US">
              <a:solidFill>
                <a:srgbClr val="1F497D"/>
              </a:solidFill>
            </a:endParaRPr>
          </a:p>
        </p:txBody>
      </p:sp>
    </p:spTree>
    <p:extLst>
      <p:ext uri="{BB962C8B-B14F-4D97-AF65-F5344CB8AC3E}">
        <p14:creationId xmlns:p14="http://schemas.microsoft.com/office/powerpoint/2010/main" val="20882465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GB" sz="2400" dirty="0" smtClean="0"/>
              <a:t>Action standards need to be defined on mean score on Overall Opinion </a:t>
            </a:r>
            <a:r>
              <a:rPr lang="en-GB" sz="2400" b="1" u="sng" dirty="0" smtClean="0"/>
              <a:t>AND/OR</a:t>
            </a:r>
            <a:r>
              <a:rPr lang="en-GB" sz="2400" dirty="0" smtClean="0"/>
              <a:t>  and 2-3 key attributes</a:t>
            </a:r>
          </a:p>
          <a:p>
            <a:pPr lvl="1"/>
            <a:r>
              <a:rPr lang="en-GB" sz="2400" dirty="0" smtClean="0"/>
              <a:t>Choice of attributes should be guided by BPS and the objectives of product change</a:t>
            </a:r>
          </a:p>
          <a:p>
            <a:pPr lvl="1"/>
            <a:r>
              <a:rPr lang="en-GB" sz="2400" dirty="0" smtClean="0"/>
              <a:t>Overall Opinion cannot be the ONLY AS </a:t>
            </a:r>
          </a:p>
          <a:p>
            <a:pPr lvl="1"/>
            <a:r>
              <a:rPr lang="en-GB" sz="2400" dirty="0" smtClean="0"/>
              <a:t>Too many attributes cannot be set as </a:t>
            </a:r>
            <a:r>
              <a:rPr lang="en-GB" sz="2400" dirty="0" err="1" smtClean="0"/>
              <a:t>AS</a:t>
            </a:r>
            <a:endParaRPr lang="en-GB" sz="2400" dirty="0" smtClean="0"/>
          </a:p>
          <a:p>
            <a:pPr lvl="1"/>
            <a:endParaRPr lang="en-GB" sz="2400" dirty="0" smtClean="0"/>
          </a:p>
          <a:p>
            <a:pPr lvl="1"/>
            <a:r>
              <a:rPr lang="en-GB" sz="2400" dirty="0" smtClean="0"/>
              <a:t>Example: AS can be set as Superior on Overall Opinion, or one of 2-3 key attributes (and at least parity on the remaining AS)</a:t>
            </a:r>
          </a:p>
          <a:p>
            <a:pPr lvl="1">
              <a:buNone/>
            </a:pPr>
            <a:endParaRPr lang="en-GB" sz="2000" dirty="0" smtClean="0"/>
          </a:p>
          <a:p>
            <a:endParaRPr lang="en-GB" sz="2000" dirty="0" smtClean="0"/>
          </a:p>
          <a:p>
            <a:endParaRPr lang="en-US" dirty="0"/>
          </a:p>
        </p:txBody>
      </p:sp>
      <p:sp>
        <p:nvSpPr>
          <p:cNvPr id="7" name="Title 6"/>
          <p:cNvSpPr>
            <a:spLocks noGrp="1"/>
          </p:cNvSpPr>
          <p:nvPr>
            <p:ph type="title"/>
          </p:nvPr>
        </p:nvSpPr>
        <p:spPr/>
        <p:txBody>
          <a:bodyPr/>
          <a:lstStyle/>
          <a:p>
            <a:r>
              <a:rPr lang="en-US" sz="2800" dirty="0" smtClean="0"/>
              <a:t>Action Standards</a:t>
            </a:r>
            <a:endParaRPr lang="en-US" sz="2800" dirty="0"/>
          </a:p>
        </p:txBody>
      </p:sp>
      <p:sp>
        <p:nvSpPr>
          <p:cNvPr id="10" name="Rectangle 9"/>
          <p:cNvSpPr/>
          <p:nvPr/>
        </p:nvSpPr>
        <p:spPr>
          <a:xfrm>
            <a:off x="0" y="5934670"/>
            <a:ext cx="8763000" cy="830997"/>
          </a:xfrm>
          <a:prstGeom prst="rect">
            <a:avLst/>
          </a:prstGeom>
        </p:spPr>
        <p:txBody>
          <a:bodyPr wrap="square">
            <a:spAutoFit/>
          </a:bodyPr>
          <a:lstStyle/>
          <a:p>
            <a:pPr>
              <a:buFont typeface="Arial" charset="0"/>
              <a:buChar char="•"/>
            </a:pPr>
            <a:r>
              <a:rPr lang="en-GB" sz="1600" dirty="0" smtClean="0">
                <a:solidFill>
                  <a:srgbClr val="1F497D"/>
                </a:solidFill>
              </a:rPr>
              <a:t>Note: no gross negatives set to parity on means at  80% </a:t>
            </a:r>
            <a:r>
              <a:rPr lang="en-GB" sz="1600" dirty="0" err="1" smtClean="0">
                <a:solidFill>
                  <a:srgbClr val="1F497D"/>
                </a:solidFill>
              </a:rPr>
              <a:t>LoC</a:t>
            </a:r>
            <a:r>
              <a:rPr lang="en-GB" sz="1600" dirty="0" smtClean="0">
                <a:solidFill>
                  <a:srgbClr val="1F497D"/>
                </a:solidFill>
              </a:rPr>
              <a:t> (1 tailed t-test)</a:t>
            </a:r>
          </a:p>
          <a:p>
            <a:pPr>
              <a:buFont typeface="Arial" charset="0"/>
              <a:buChar char="•"/>
            </a:pPr>
            <a:r>
              <a:rPr lang="en-GB" sz="1600" dirty="0" smtClean="0">
                <a:solidFill>
                  <a:srgbClr val="1F497D"/>
                </a:solidFill>
              </a:rPr>
              <a:t>VIP cannot have any non-preference attributes or monadic questions other than overall opinion, or general usage questions at the end.</a:t>
            </a:r>
            <a:endParaRPr lang="en-US" sz="1600" dirty="0">
              <a:solidFill>
                <a:srgbClr val="1F497D"/>
              </a:solidFill>
            </a:endParaRPr>
          </a:p>
        </p:txBody>
      </p:sp>
    </p:spTree>
    <p:extLst>
      <p:ext uri="{BB962C8B-B14F-4D97-AF65-F5344CB8AC3E}">
        <p14:creationId xmlns:p14="http://schemas.microsoft.com/office/powerpoint/2010/main" val="4239801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352800" y="609600"/>
            <a:ext cx="7740000" cy="5400000"/>
          </a:xfrm>
        </p:spPr>
        <p:txBody>
          <a:bodyPr/>
          <a:lstStyle/>
          <a:p>
            <a:r>
              <a:rPr lang="en-GB" sz="2000" dirty="0" smtClean="0"/>
              <a:t>Action standards can be set ONLY against a product tested within the given test</a:t>
            </a:r>
          </a:p>
          <a:p>
            <a:pPr lvl="1"/>
            <a:r>
              <a:rPr lang="en-GB" sz="2000" dirty="0" smtClean="0"/>
              <a:t> Not vs. concept expectations</a:t>
            </a:r>
          </a:p>
          <a:p>
            <a:pPr lvl="1"/>
            <a:r>
              <a:rPr lang="en-GB" sz="2000" dirty="0" smtClean="0"/>
              <a:t> Not vs. database</a:t>
            </a:r>
          </a:p>
          <a:p>
            <a:pPr lvl="2"/>
            <a:r>
              <a:rPr lang="en-GB" sz="2000" dirty="0" smtClean="0"/>
              <a:t> Comparison to only other Unilever products (except benchmarking tests)</a:t>
            </a:r>
          </a:p>
          <a:p>
            <a:pPr lvl="2"/>
            <a:r>
              <a:rPr lang="en-GB" sz="2000" dirty="0" smtClean="0"/>
              <a:t> Product ratings change dramatically depending on number of factors including seasonality</a:t>
            </a:r>
          </a:p>
          <a:p>
            <a:endParaRPr lang="en-US" dirty="0"/>
          </a:p>
        </p:txBody>
      </p:sp>
      <p:grpSp>
        <p:nvGrpSpPr>
          <p:cNvPr id="2" name="Group 8"/>
          <p:cNvGrpSpPr/>
          <p:nvPr/>
        </p:nvGrpSpPr>
        <p:grpSpPr>
          <a:xfrm>
            <a:off x="1828800" y="3505200"/>
            <a:ext cx="4932040" cy="3051720"/>
            <a:chOff x="871538" y="965200"/>
            <a:chExt cx="7313612" cy="5484813"/>
          </a:xfrm>
        </p:grpSpPr>
        <p:pic>
          <p:nvPicPr>
            <p:cNvPr id="10" name="Picture 3" descr="seasonality"/>
            <p:cNvPicPr>
              <a:picLocks noChangeAspect="1" noChangeArrowheads="1"/>
            </p:cNvPicPr>
            <p:nvPr/>
          </p:nvPicPr>
          <p:blipFill>
            <a:blip r:embed="rId3" cstate="print"/>
            <a:srcRect/>
            <a:stretch>
              <a:fillRect/>
            </a:stretch>
          </p:blipFill>
          <p:spPr bwMode="auto">
            <a:xfrm>
              <a:off x="871538" y="965200"/>
              <a:ext cx="7313612" cy="5484813"/>
            </a:xfrm>
            <a:prstGeom prst="rect">
              <a:avLst/>
            </a:prstGeom>
            <a:noFill/>
            <a:ln w="9525">
              <a:solidFill>
                <a:schemeClr val="tx2"/>
              </a:solidFill>
              <a:miter lim="800000"/>
              <a:headEnd/>
              <a:tailEnd/>
            </a:ln>
          </p:spPr>
        </p:pic>
        <p:sp>
          <p:nvSpPr>
            <p:cNvPr id="11" name="Rectangle 10"/>
            <p:cNvSpPr/>
            <p:nvPr/>
          </p:nvSpPr>
          <p:spPr>
            <a:xfrm>
              <a:off x="7106970" y="1086416"/>
              <a:ext cx="1004935" cy="851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sp>
        <p:nvSpPr>
          <p:cNvPr id="9" name="Title 8"/>
          <p:cNvSpPr>
            <a:spLocks noGrp="1"/>
          </p:cNvSpPr>
          <p:nvPr>
            <p:ph type="title"/>
          </p:nvPr>
        </p:nvSpPr>
        <p:spPr/>
        <p:txBody>
          <a:bodyPr/>
          <a:lstStyle/>
          <a:p>
            <a:r>
              <a:rPr lang="en-US" sz="2800" dirty="0" smtClean="0"/>
              <a:t>Action Standards</a:t>
            </a:r>
            <a:endParaRPr lang="en-US" sz="2800" dirty="0"/>
          </a:p>
        </p:txBody>
      </p:sp>
    </p:spTree>
    <p:extLst>
      <p:ext uri="{BB962C8B-B14F-4D97-AF65-F5344CB8AC3E}">
        <p14:creationId xmlns:p14="http://schemas.microsoft.com/office/powerpoint/2010/main" val="26075830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800" dirty="0" smtClean="0"/>
              <a:t>All Final Stage Product Tests should be conducted </a:t>
            </a:r>
            <a:br>
              <a:rPr lang="en-US" sz="2800" dirty="0" smtClean="0"/>
            </a:br>
            <a:r>
              <a:rPr lang="en-US" sz="2800" dirty="0" smtClean="0"/>
              <a:t>IN-HOME</a:t>
            </a:r>
            <a:endParaRPr lang="en-US" sz="2800" dirty="0"/>
          </a:p>
        </p:txBody>
      </p:sp>
      <p:sp>
        <p:nvSpPr>
          <p:cNvPr id="9" name="Content Placeholder 8"/>
          <p:cNvSpPr>
            <a:spLocks noGrp="1"/>
          </p:cNvSpPr>
          <p:nvPr>
            <p:ph idx="1"/>
          </p:nvPr>
        </p:nvSpPr>
        <p:spPr/>
        <p:txBody>
          <a:bodyPr/>
          <a:lstStyle/>
          <a:p>
            <a:r>
              <a:rPr lang="en-GB" sz="2200" dirty="0" smtClean="0"/>
              <a:t> </a:t>
            </a:r>
            <a:r>
              <a:rPr lang="en-GB" sz="2000" dirty="0" smtClean="0"/>
              <a:t>Default position – in home study with exceptions being approved by VP (CMI)/ Senior Director (CTI)</a:t>
            </a:r>
            <a:endParaRPr lang="en-GB" sz="2200" dirty="0" smtClean="0"/>
          </a:p>
          <a:p>
            <a:endParaRPr lang="en-GB" sz="2000" dirty="0" smtClean="0"/>
          </a:p>
          <a:p>
            <a:r>
              <a:rPr lang="en-GB" sz="2000" dirty="0" smtClean="0"/>
              <a:t>Should mimic actual usage and consumption</a:t>
            </a:r>
          </a:p>
          <a:p>
            <a:endParaRPr lang="en-GB" sz="2000" dirty="0" smtClean="0"/>
          </a:p>
          <a:p>
            <a:r>
              <a:rPr lang="en-GB" sz="2000" dirty="0" smtClean="0"/>
              <a:t> CLT has several drawbacks including</a:t>
            </a:r>
          </a:p>
          <a:p>
            <a:pPr lvl="1"/>
            <a:r>
              <a:rPr lang="en-GB" sz="1800" dirty="0" smtClean="0"/>
              <a:t> Unnatural preparation – consumers wont follow instructions at home</a:t>
            </a:r>
          </a:p>
          <a:p>
            <a:pPr lvl="1"/>
            <a:endParaRPr lang="en-GB" sz="1800" dirty="0" smtClean="0"/>
          </a:p>
          <a:p>
            <a:pPr lvl="1"/>
            <a:r>
              <a:rPr lang="en-GB" sz="1800" dirty="0" smtClean="0"/>
              <a:t> Unnatural usage – base to use sauces, family not involved in consumption</a:t>
            </a:r>
          </a:p>
          <a:p>
            <a:pPr lvl="1"/>
            <a:endParaRPr lang="en-GB" sz="1800" dirty="0" smtClean="0"/>
          </a:p>
          <a:p>
            <a:pPr lvl="1"/>
            <a:r>
              <a:rPr lang="en-GB" sz="1800" dirty="0" smtClean="0"/>
              <a:t> Unnatural setting – fragrances from fabric will have to interact with other fragrances at home </a:t>
            </a:r>
          </a:p>
          <a:p>
            <a:pPr lvl="1">
              <a:buNone/>
            </a:pPr>
            <a:endParaRPr lang="en-GB" sz="1800" dirty="0" smtClean="0"/>
          </a:p>
          <a:p>
            <a:pPr lvl="1">
              <a:buFont typeface="Wingdings" pitchFamily="2" charset="2"/>
              <a:buChar char="Ø"/>
            </a:pPr>
            <a:endParaRPr lang="en-GB" dirty="0" smtClean="0">
              <a:solidFill>
                <a:srgbClr val="000099"/>
              </a:solidFill>
            </a:endParaRPr>
          </a:p>
          <a:p>
            <a:endParaRPr lang="en-US" dirty="0"/>
          </a:p>
        </p:txBody>
      </p:sp>
      <p:sp>
        <p:nvSpPr>
          <p:cNvPr id="2" name="Slide Number Placeholder 1"/>
          <p:cNvSpPr>
            <a:spLocks noGrp="1"/>
          </p:cNvSpPr>
          <p:nvPr>
            <p:ph type="sldNum" sz="quarter" idx="12"/>
          </p:nvPr>
        </p:nvSpPr>
        <p:spPr/>
        <p:txBody>
          <a:bodyPr/>
          <a:lstStyle/>
          <a:p>
            <a:pPr>
              <a:defRPr/>
            </a:pPr>
            <a:fld id="{1B3EDF8F-C49B-4B88-8AF1-56F81C516355}" type="slidenum">
              <a:rPr lang="en-GB" smtClean="0">
                <a:solidFill>
                  <a:srgbClr val="1F497D"/>
                </a:solidFill>
              </a:rPr>
              <a:pPr>
                <a:defRPr/>
              </a:pPr>
              <a:t>49</a:t>
            </a:fld>
            <a:endParaRPr lang="en-GB" dirty="0">
              <a:solidFill>
                <a:srgbClr val="1F497D"/>
              </a:solidFill>
            </a:endParaRPr>
          </a:p>
        </p:txBody>
      </p:sp>
    </p:spTree>
    <p:extLst>
      <p:ext uri="{BB962C8B-B14F-4D97-AF65-F5344CB8AC3E}">
        <p14:creationId xmlns:p14="http://schemas.microsoft.com/office/powerpoint/2010/main" val="1239010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3"/>
          <p:cNvSpPr>
            <a:spLocks noGrp="1" noChangeArrowheads="1"/>
          </p:cNvSpPr>
          <p:nvPr>
            <p:ph type="title"/>
          </p:nvPr>
        </p:nvSpPr>
        <p:spPr/>
        <p:txBody>
          <a:bodyPr/>
          <a:lstStyle/>
          <a:p>
            <a:pPr eaLnBrk="1" hangingPunct="1"/>
            <a:r>
              <a:rPr lang="en-GB" dirty="0" smtClean="0"/>
              <a:t>Problem Type &amp; Test Design</a:t>
            </a:r>
          </a:p>
        </p:txBody>
      </p:sp>
      <p:sp>
        <p:nvSpPr>
          <p:cNvPr id="78853" name="Text Box 21"/>
          <p:cNvSpPr txBox="1">
            <a:spLocks noChangeArrowheads="1"/>
          </p:cNvSpPr>
          <p:nvPr/>
        </p:nvSpPr>
        <p:spPr bwMode="auto">
          <a:xfrm>
            <a:off x="830393" y="1911051"/>
            <a:ext cx="2722563"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dirty="0">
                <a:solidFill>
                  <a:schemeClr val="bg1"/>
                </a:solidFill>
              </a:rPr>
              <a:t>Existing Product </a:t>
            </a:r>
            <a:r>
              <a:rPr lang="en-US" sz="1600" b="1" u="sng" dirty="0">
                <a:solidFill>
                  <a:schemeClr val="accent2"/>
                </a:solidFill>
              </a:rPr>
              <a:t>Improvement</a:t>
            </a:r>
          </a:p>
          <a:p>
            <a:pPr algn="ctr" eaLnBrk="0" hangingPunct="0">
              <a:defRPr/>
            </a:pPr>
            <a:r>
              <a:rPr lang="en-US" sz="1600" dirty="0">
                <a:solidFill>
                  <a:schemeClr val="bg1"/>
                </a:solidFill>
              </a:rPr>
              <a:t> (including Re-launch)</a:t>
            </a:r>
          </a:p>
        </p:txBody>
      </p:sp>
      <p:sp>
        <p:nvSpPr>
          <p:cNvPr id="78854" name="Text Box 22"/>
          <p:cNvSpPr txBox="1">
            <a:spLocks noChangeArrowheads="1"/>
          </p:cNvSpPr>
          <p:nvPr/>
        </p:nvSpPr>
        <p:spPr bwMode="auto">
          <a:xfrm>
            <a:off x="5269043" y="1911051"/>
            <a:ext cx="2720975"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b="1" u="sng" dirty="0">
                <a:solidFill>
                  <a:schemeClr val="accent2"/>
                </a:solidFill>
              </a:rPr>
              <a:t>New</a:t>
            </a:r>
            <a:r>
              <a:rPr lang="en-US" sz="1600" b="1" dirty="0">
                <a:solidFill>
                  <a:schemeClr val="bg1"/>
                </a:solidFill>
              </a:rPr>
              <a:t> </a:t>
            </a:r>
            <a:r>
              <a:rPr lang="en-US" sz="1600" dirty="0">
                <a:solidFill>
                  <a:schemeClr val="bg1"/>
                </a:solidFill>
              </a:rPr>
              <a:t>Product Development</a:t>
            </a:r>
          </a:p>
          <a:p>
            <a:pPr algn="ctr" eaLnBrk="0" hangingPunct="0">
              <a:defRPr/>
            </a:pPr>
            <a:r>
              <a:rPr lang="en-US" sz="1600" dirty="0">
                <a:solidFill>
                  <a:schemeClr val="bg1"/>
                </a:solidFill>
              </a:rPr>
              <a:t> (including New Variant)</a:t>
            </a:r>
          </a:p>
        </p:txBody>
      </p:sp>
      <p:sp>
        <p:nvSpPr>
          <p:cNvPr id="78855" name="Text Box 23"/>
          <p:cNvSpPr txBox="1">
            <a:spLocks noChangeArrowheads="1"/>
          </p:cNvSpPr>
          <p:nvPr/>
        </p:nvSpPr>
        <p:spPr bwMode="auto">
          <a:xfrm>
            <a:off x="830393" y="4908251"/>
            <a:ext cx="2722563"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dirty="0">
                <a:solidFill>
                  <a:schemeClr val="bg1"/>
                </a:solidFill>
              </a:rPr>
              <a:t> </a:t>
            </a:r>
            <a:r>
              <a:rPr lang="en-US" sz="1600" b="1" u="sng" dirty="0">
                <a:solidFill>
                  <a:schemeClr val="accent2"/>
                </a:solidFill>
              </a:rPr>
              <a:t>Competitor</a:t>
            </a:r>
            <a:r>
              <a:rPr lang="en-US" sz="1600" b="1" u="sng" dirty="0">
                <a:solidFill>
                  <a:schemeClr val="bg1"/>
                </a:solidFill>
              </a:rPr>
              <a:t> </a:t>
            </a:r>
            <a:r>
              <a:rPr lang="en-US" sz="1600" dirty="0">
                <a:solidFill>
                  <a:schemeClr val="bg1"/>
                </a:solidFill>
              </a:rPr>
              <a:t>Benchmarking</a:t>
            </a:r>
          </a:p>
        </p:txBody>
      </p:sp>
      <p:sp>
        <p:nvSpPr>
          <p:cNvPr id="78856" name="Text Box 24"/>
          <p:cNvSpPr txBox="1">
            <a:spLocks noChangeArrowheads="1"/>
          </p:cNvSpPr>
          <p:nvPr/>
        </p:nvSpPr>
        <p:spPr bwMode="auto">
          <a:xfrm>
            <a:off x="5269043" y="4968576"/>
            <a:ext cx="2720975" cy="920750"/>
          </a:xfrm>
          <a:prstGeom prst="rect">
            <a:avLst/>
          </a:prstGeom>
          <a:solidFill>
            <a:schemeClr val="accent2">
              <a:lumMod val="60000"/>
              <a:lumOff val="40000"/>
            </a:schemeClr>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u="sng" dirty="0" smtClean="0">
                <a:solidFill>
                  <a:schemeClr val="accent6"/>
                </a:solidFill>
              </a:rPr>
              <a:t>VIP </a:t>
            </a:r>
          </a:p>
          <a:p>
            <a:pPr algn="ctr" eaLnBrk="0" hangingPunct="0">
              <a:defRPr/>
            </a:pPr>
            <a:r>
              <a:rPr lang="en-GB" sz="1600" dirty="0" smtClean="0">
                <a:solidFill>
                  <a:schemeClr val="bg1"/>
                </a:solidFill>
              </a:rPr>
              <a:t>Value Improvement </a:t>
            </a:r>
            <a:endParaRPr lang="en-US" sz="1600" dirty="0">
              <a:solidFill>
                <a:schemeClr val="bg1"/>
              </a:solidFill>
            </a:endParaRPr>
          </a:p>
        </p:txBody>
      </p:sp>
      <p:sp>
        <p:nvSpPr>
          <p:cNvPr id="78857" name="Freeform 25"/>
          <p:cNvSpPr>
            <a:spLocks/>
          </p:cNvSpPr>
          <p:nvPr/>
        </p:nvSpPr>
        <p:spPr bwMode="auto">
          <a:xfrm>
            <a:off x="2125793" y="37112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58" name="Freeform 26"/>
          <p:cNvSpPr>
            <a:spLocks/>
          </p:cNvSpPr>
          <p:nvPr/>
        </p:nvSpPr>
        <p:spPr bwMode="auto">
          <a:xfrm flipV="1">
            <a:off x="2125793" y="28984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59" name="Freeform 27"/>
          <p:cNvSpPr>
            <a:spLocks/>
          </p:cNvSpPr>
          <p:nvPr/>
        </p:nvSpPr>
        <p:spPr bwMode="auto">
          <a:xfrm flipH="1">
            <a:off x="5618293" y="37112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60" name="Freeform 28"/>
          <p:cNvSpPr>
            <a:spLocks/>
          </p:cNvSpPr>
          <p:nvPr/>
        </p:nvSpPr>
        <p:spPr bwMode="auto">
          <a:xfrm flipH="1" flipV="1">
            <a:off x="5618293" y="28984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61" name="Rectangle 29"/>
          <p:cNvSpPr>
            <a:spLocks noChangeArrowheads="1"/>
          </p:cNvSpPr>
          <p:nvPr/>
        </p:nvSpPr>
        <p:spPr bwMode="auto">
          <a:xfrm>
            <a:off x="830393" y="1355426"/>
            <a:ext cx="2722563"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a:solidFill>
                  <a:schemeClr val="bg1"/>
                </a:solidFill>
              </a:rPr>
              <a:t>Monadic Test Design</a:t>
            </a:r>
          </a:p>
        </p:txBody>
      </p:sp>
      <p:sp>
        <p:nvSpPr>
          <p:cNvPr id="78862" name="Rectangle 32"/>
          <p:cNvSpPr>
            <a:spLocks noChangeArrowheads="1"/>
          </p:cNvSpPr>
          <p:nvPr/>
        </p:nvSpPr>
        <p:spPr bwMode="auto">
          <a:xfrm>
            <a:off x="5269043" y="4400251"/>
            <a:ext cx="2720975" cy="447675"/>
          </a:xfrm>
          <a:prstGeom prst="rect">
            <a:avLst/>
          </a:prstGeom>
          <a:solidFill>
            <a:schemeClr val="accent2"/>
          </a:solidFill>
          <a:ln w="6350" algn="ctr">
            <a:noFill/>
            <a:miter lim="800000"/>
            <a:headEnd/>
            <a:tailEnd/>
          </a:ln>
        </p:spPr>
        <p:txBody>
          <a:bodyPr wrap="none" tIns="91440" bIns="91440" anchor="ctr" anchorCtr="1"/>
          <a:lstStyle/>
          <a:p>
            <a:pPr algn="ctr" eaLnBrk="0" hangingPunct="0">
              <a:defRPr/>
            </a:pPr>
            <a:r>
              <a:rPr lang="en-US" sz="1400" b="1" dirty="0">
                <a:solidFill>
                  <a:schemeClr val="accent6"/>
                </a:solidFill>
              </a:rPr>
              <a:t>Comparative Test Design</a:t>
            </a:r>
          </a:p>
        </p:txBody>
      </p:sp>
      <p:sp>
        <p:nvSpPr>
          <p:cNvPr id="78863" name="Rectangle 35"/>
          <p:cNvSpPr>
            <a:spLocks noChangeArrowheads="1"/>
          </p:cNvSpPr>
          <p:nvPr/>
        </p:nvSpPr>
        <p:spPr bwMode="auto">
          <a:xfrm>
            <a:off x="5269043" y="1337964"/>
            <a:ext cx="2720975"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a:solidFill>
                  <a:schemeClr val="bg1"/>
                </a:solidFill>
              </a:rPr>
              <a:t>Monadic Test Design</a:t>
            </a:r>
          </a:p>
        </p:txBody>
      </p:sp>
      <p:sp>
        <p:nvSpPr>
          <p:cNvPr id="78864" name="Rectangle 36"/>
          <p:cNvSpPr>
            <a:spLocks noChangeArrowheads="1"/>
          </p:cNvSpPr>
          <p:nvPr/>
        </p:nvSpPr>
        <p:spPr bwMode="auto">
          <a:xfrm>
            <a:off x="830393" y="4344689"/>
            <a:ext cx="2722563"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smtClean="0">
                <a:solidFill>
                  <a:schemeClr val="bg1"/>
                </a:solidFill>
              </a:rPr>
              <a:t>Monadic </a:t>
            </a:r>
            <a:r>
              <a:rPr lang="en-US" sz="1400" b="1" dirty="0">
                <a:solidFill>
                  <a:schemeClr val="bg1"/>
                </a:solidFill>
              </a:rPr>
              <a:t>+Sequential </a:t>
            </a:r>
          </a:p>
          <a:p>
            <a:pPr algn="ctr" eaLnBrk="0" hangingPunct="0">
              <a:defRPr/>
            </a:pPr>
            <a:r>
              <a:rPr lang="en-US" sz="1400" b="1" dirty="0">
                <a:solidFill>
                  <a:schemeClr val="bg1"/>
                </a:solidFill>
              </a:rPr>
              <a:t>Test Design</a:t>
            </a:r>
          </a:p>
        </p:txBody>
      </p:sp>
      <p:grpSp>
        <p:nvGrpSpPr>
          <p:cNvPr id="20" name="Group 16"/>
          <p:cNvGrpSpPr>
            <a:grpSpLocks/>
          </p:cNvGrpSpPr>
          <p:nvPr/>
        </p:nvGrpSpPr>
        <p:grpSpPr bwMode="auto">
          <a:xfrm>
            <a:off x="3201988" y="2830513"/>
            <a:ext cx="2422525" cy="1536700"/>
            <a:chOff x="2010" y="1788"/>
            <a:chExt cx="1526" cy="968"/>
          </a:xfrm>
        </p:grpSpPr>
        <p:sp>
          <p:nvSpPr>
            <p:cNvPr id="21" name="Oval 17"/>
            <p:cNvSpPr>
              <a:spLocks noChangeArrowheads="1"/>
            </p:cNvSpPr>
            <p:nvPr/>
          </p:nvSpPr>
          <p:spPr bwMode="gray">
            <a:xfrm>
              <a:off x="2010" y="1788"/>
              <a:ext cx="1526" cy="968"/>
            </a:xfrm>
            <a:prstGeom prst="ellipse">
              <a:avLst/>
            </a:prstGeom>
            <a:solidFill>
              <a:schemeClr val="accent2"/>
            </a:solidFill>
            <a:ln w="9525">
              <a:noFill/>
              <a:round/>
              <a:headEnd/>
              <a:tailEnd/>
            </a:ln>
          </p:spPr>
          <p:txBody>
            <a:bodyPr lIns="0" tIns="0" rIns="0" bIns="0" anchor="ctr">
              <a:spAutoFit/>
            </a:bodyPr>
            <a:lstStyle/>
            <a:p>
              <a:pPr algn="ctr" eaLnBrk="0" hangingPunct="0">
                <a:defRPr/>
              </a:pPr>
              <a:endParaRPr lang="en-US" dirty="0"/>
            </a:p>
          </p:txBody>
        </p:sp>
        <p:sp>
          <p:nvSpPr>
            <p:cNvPr id="22" name="Oval 18"/>
            <p:cNvSpPr>
              <a:spLocks noChangeArrowheads="1"/>
            </p:cNvSpPr>
            <p:nvPr/>
          </p:nvSpPr>
          <p:spPr bwMode="gray">
            <a:xfrm>
              <a:off x="2089" y="1864"/>
              <a:ext cx="1368" cy="817"/>
            </a:xfrm>
            <a:prstGeom prst="ellipse">
              <a:avLst/>
            </a:prstGeom>
            <a:gradFill flip="none" rotWithShape="1">
              <a:gsLst>
                <a:gs pos="0">
                  <a:schemeClr val="accent2">
                    <a:lumMod val="40000"/>
                    <a:lumOff val="60000"/>
                  </a:schemeClr>
                </a:gs>
                <a:gs pos="0">
                  <a:schemeClr val="accent2">
                    <a:lumMod val="60000"/>
                    <a:lumOff val="40000"/>
                  </a:schemeClr>
                </a:gs>
                <a:gs pos="56000">
                  <a:schemeClr val="accent2">
                    <a:lumMod val="75000"/>
                  </a:schemeClr>
                </a:gs>
              </a:gsLst>
              <a:path path="circle">
                <a:fillToRect t="100000" r="100000"/>
              </a:path>
              <a:tileRect l="-100000" b="-100000"/>
            </a:gradFill>
            <a:ln w="9525">
              <a:noFill/>
              <a:round/>
              <a:headEnd/>
              <a:tailEnd/>
            </a:ln>
          </p:spPr>
          <p:txBody>
            <a:bodyPr lIns="0" tIns="0" rIns="0" bIns="0" anchor="ctr">
              <a:spAutoFit/>
            </a:bodyPr>
            <a:lstStyle/>
            <a:p>
              <a:pPr algn="ctr" eaLnBrk="0" hangingPunct="0">
                <a:defRPr/>
              </a:pPr>
              <a:endParaRPr lang="en-US" dirty="0"/>
            </a:p>
          </p:txBody>
        </p:sp>
      </p:grpSp>
      <p:sp>
        <p:nvSpPr>
          <p:cNvPr id="23" name="TextBox 22"/>
          <p:cNvSpPr txBox="1"/>
          <p:nvPr/>
        </p:nvSpPr>
        <p:spPr>
          <a:xfrm>
            <a:off x="3467100" y="3400425"/>
            <a:ext cx="1857375" cy="400110"/>
          </a:xfrm>
          <a:prstGeom prst="rect">
            <a:avLst/>
          </a:prstGeom>
          <a:noFill/>
        </p:spPr>
        <p:txBody>
          <a:bodyPr wrap="square" rtlCol="0">
            <a:spAutoFit/>
          </a:bodyPr>
          <a:lstStyle/>
          <a:p>
            <a:pPr algn="ctr"/>
            <a:r>
              <a:rPr lang="en-GB" sz="2000" b="1" dirty="0" smtClean="0">
                <a:solidFill>
                  <a:schemeClr val="accent6"/>
                </a:solidFill>
              </a:rPr>
              <a:t>Problem Type</a:t>
            </a:r>
            <a:endParaRPr lang="en-GB" sz="2000" b="1" dirty="0">
              <a:solidFill>
                <a:schemeClr val="accent6"/>
              </a:solidFill>
            </a:endParaRPr>
          </a:p>
        </p:txBody>
      </p:sp>
      <p:sp>
        <p:nvSpPr>
          <p:cNvPr id="24" name="Slide Number Placeholder 23"/>
          <p:cNvSpPr>
            <a:spLocks noGrp="1"/>
          </p:cNvSpPr>
          <p:nvPr>
            <p:ph type="sldNum" sz="quarter" idx="12"/>
          </p:nvPr>
        </p:nvSpPr>
        <p:spPr/>
        <p:txBody>
          <a:bodyPr/>
          <a:lstStyle/>
          <a:p>
            <a:fld id="{99DB18A3-D21F-4BB0-9E84-DFB029941648}" type="slidenum">
              <a:rPr lang="de-DE" smtClean="0"/>
              <a:pPr/>
              <a:t>5</a:t>
            </a:fld>
            <a:endParaRPr lang="de-DE"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800" dirty="0" smtClean="0"/>
              <a:t>Requirements by Category</a:t>
            </a:r>
            <a:endParaRPr lang="en-US" sz="2800" dirty="0"/>
          </a:p>
        </p:txBody>
      </p:sp>
      <p:sp>
        <p:nvSpPr>
          <p:cNvPr id="10" name="Content Placeholder 9"/>
          <p:cNvSpPr>
            <a:spLocks noGrp="1"/>
          </p:cNvSpPr>
          <p:nvPr>
            <p:ph idx="1"/>
          </p:nvPr>
        </p:nvSpPr>
        <p:spPr>
          <a:xfrm>
            <a:off x="381000" y="914400"/>
            <a:ext cx="7740000" cy="5400000"/>
          </a:xfrm>
        </p:spPr>
        <p:txBody>
          <a:bodyPr/>
          <a:lstStyle/>
          <a:p>
            <a:pPr lvl="0"/>
            <a:r>
              <a:rPr lang="en-GB" sz="2000" dirty="0" smtClean="0"/>
              <a:t>Agree on</a:t>
            </a:r>
          </a:p>
          <a:p>
            <a:pPr lvl="1">
              <a:buFont typeface="Arial" pitchFamily="34" charset="0"/>
              <a:buChar char="•"/>
            </a:pPr>
            <a:r>
              <a:rPr lang="en-GB" sz="2000" dirty="0" smtClean="0"/>
              <a:t> Duration of product placement for each sub-category</a:t>
            </a:r>
          </a:p>
          <a:p>
            <a:pPr lvl="1">
              <a:buFont typeface="Arial" pitchFamily="34" charset="0"/>
              <a:buChar char="•"/>
            </a:pPr>
            <a:endParaRPr lang="en-GB" sz="2000" dirty="0" smtClean="0"/>
          </a:p>
          <a:p>
            <a:pPr lvl="1">
              <a:buFont typeface="Arial" pitchFamily="34" charset="0"/>
              <a:buChar char="•"/>
            </a:pPr>
            <a:r>
              <a:rPr lang="en-GB" sz="2000" dirty="0" smtClean="0"/>
              <a:t> Identify any situations where an in-home would not be suitable</a:t>
            </a:r>
          </a:p>
          <a:p>
            <a:pPr lvl="1">
              <a:buFont typeface="Arial" pitchFamily="34" charset="0"/>
              <a:buChar char="•"/>
            </a:pPr>
            <a:endParaRPr lang="en-GB" sz="2000" dirty="0" smtClean="0"/>
          </a:p>
          <a:p>
            <a:pPr lvl="1">
              <a:buFont typeface="Arial" pitchFamily="34" charset="0"/>
              <a:buChar char="•"/>
            </a:pPr>
            <a:r>
              <a:rPr lang="en-GB" sz="2000" dirty="0" smtClean="0"/>
              <a:t> Core set of 15 attributes that will be used on all product testing (plus 10-15 custom attributes )</a:t>
            </a:r>
          </a:p>
          <a:p>
            <a:pPr lvl="1">
              <a:buFont typeface="Arial" pitchFamily="34" charset="0"/>
              <a:buChar char="•"/>
            </a:pPr>
            <a:endParaRPr lang="en-GB" sz="1800" dirty="0" smtClean="0"/>
          </a:p>
          <a:p>
            <a:pPr lvl="0"/>
            <a:endParaRPr lang="en-GB" dirty="0" smtClean="0"/>
          </a:p>
        </p:txBody>
      </p:sp>
      <p:sp>
        <p:nvSpPr>
          <p:cNvPr id="2" name="Slide Number Placeholder 1"/>
          <p:cNvSpPr>
            <a:spLocks noGrp="1"/>
          </p:cNvSpPr>
          <p:nvPr>
            <p:ph type="sldNum" sz="quarter" idx="12"/>
          </p:nvPr>
        </p:nvSpPr>
        <p:spPr/>
        <p:txBody>
          <a:bodyPr/>
          <a:lstStyle/>
          <a:p>
            <a:pPr>
              <a:defRPr/>
            </a:pPr>
            <a:fld id="{1B3EDF8F-C49B-4B88-8AF1-56F81C516355}" type="slidenum">
              <a:rPr lang="en-GB" smtClean="0">
                <a:solidFill>
                  <a:srgbClr val="1F497D"/>
                </a:solidFill>
              </a:rPr>
              <a:pPr>
                <a:defRPr/>
              </a:pPr>
              <a:t>50</a:t>
            </a:fld>
            <a:endParaRPr lang="en-GB">
              <a:solidFill>
                <a:srgbClr val="1F497D"/>
              </a:solidFill>
            </a:endParaRPr>
          </a:p>
        </p:txBody>
      </p:sp>
    </p:spTree>
    <p:extLst>
      <p:ext uri="{BB962C8B-B14F-4D97-AF65-F5344CB8AC3E}">
        <p14:creationId xmlns:p14="http://schemas.microsoft.com/office/powerpoint/2010/main" val="2659045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Information Telephone Number to be included</a:t>
            </a:r>
            <a:endParaRPr lang="en-US" sz="2800" dirty="0"/>
          </a:p>
        </p:txBody>
      </p:sp>
      <p:sp>
        <p:nvSpPr>
          <p:cNvPr id="3" name="Content Placeholder 2"/>
          <p:cNvSpPr>
            <a:spLocks noGrp="1"/>
          </p:cNvSpPr>
          <p:nvPr>
            <p:ph idx="1"/>
          </p:nvPr>
        </p:nvSpPr>
        <p:spPr/>
        <p:txBody>
          <a:bodyPr/>
          <a:lstStyle/>
          <a:p>
            <a:r>
              <a:rPr lang="en-US" b="1" dirty="0" smtClean="0"/>
              <a:t>When applicable, Unilever or the Research Agency need to provide an information </a:t>
            </a:r>
            <a:r>
              <a:rPr lang="en-US" dirty="0" smtClean="0"/>
              <a:t>telephone number that respondent’s can call in case of questions, complaints, etc.   The Unilever Care Line has no knowledge of which products we are testing, and whether the consumer is trying out a current or experimental product.   You should therefore ensure that there is a contact number available 24/7 in case of consumer issues, questions or complainants.</a:t>
            </a:r>
          </a:p>
          <a:p>
            <a:endParaRPr lang="en-US" dirty="0" smtClean="0"/>
          </a:p>
          <a:p>
            <a:r>
              <a:rPr lang="en-GB" dirty="0" smtClean="0"/>
              <a:t>If you have any non-medical questions or comments regarding this study please call </a:t>
            </a:r>
            <a:r>
              <a:rPr lang="en-GB" b="1" dirty="0" smtClean="0"/>
              <a:t>(insert Ipsos phone number) </a:t>
            </a:r>
            <a:r>
              <a:rPr lang="en-GB" dirty="0" smtClean="0"/>
              <a:t>or email </a:t>
            </a:r>
            <a:r>
              <a:rPr lang="en-GB" b="1" dirty="0" smtClean="0"/>
              <a:t>(insert Ipsos email address)</a:t>
            </a:r>
            <a:r>
              <a:rPr lang="en-GB" dirty="0" smtClean="0"/>
              <a:t>.  In case of a medical emergency after using the product itself, please contact your local emergency number or doctor</a:t>
            </a:r>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51</a:t>
            </a:fld>
            <a:endParaRPr lang="en-US">
              <a:solidFill>
                <a:srgbClr val="1F497D"/>
              </a:solidFill>
            </a:endParaRPr>
          </a:p>
        </p:txBody>
      </p:sp>
    </p:spTree>
    <p:extLst>
      <p:ext uri="{BB962C8B-B14F-4D97-AF65-F5344CB8AC3E}">
        <p14:creationId xmlns:p14="http://schemas.microsoft.com/office/powerpoint/2010/main" val="305427769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Mandated Drivers </a:t>
            </a:r>
            <a:endParaRPr lang="en-US" sz="2800" dirty="0"/>
          </a:p>
        </p:txBody>
      </p:sp>
      <p:sp>
        <p:nvSpPr>
          <p:cNvPr id="3" name="Content Placeholder 2"/>
          <p:cNvSpPr>
            <a:spLocks noGrp="1"/>
          </p:cNvSpPr>
          <p:nvPr>
            <p:ph idx="1"/>
          </p:nvPr>
        </p:nvSpPr>
        <p:spPr/>
        <p:txBody>
          <a:bodyPr/>
          <a:lstStyle/>
          <a:p>
            <a:r>
              <a:rPr lang="en-US" sz="2400" dirty="0" smtClean="0"/>
              <a:t>Mandated Drivers are optional and can either be fully included </a:t>
            </a:r>
            <a:r>
              <a:rPr lang="en-US" sz="2400" dirty="0" smtClean="0">
                <a:solidFill>
                  <a:srgbClr val="FF0000"/>
                </a:solidFill>
              </a:rPr>
              <a:t>or completely excluded</a:t>
            </a:r>
            <a:r>
              <a:rPr lang="en-US" sz="2400" dirty="0" smtClean="0"/>
              <a:t>.  However, if the UL project leader is requesting a single or subset of the analyses then approval is required. </a:t>
            </a:r>
          </a:p>
          <a:p>
            <a:pPr lvl="1"/>
            <a:r>
              <a:rPr lang="en-US" sz="1800" dirty="0" smtClean="0"/>
              <a:t>For example, if the UL project leader wants RWA on 1 or 2 products in a 4 product test, guidelines state that RWA must be run on each of the 4 products and in addition, </a:t>
            </a:r>
            <a:r>
              <a:rPr lang="en-US" sz="1800" dirty="0" err="1" smtClean="0"/>
              <a:t>biplot</a:t>
            </a:r>
            <a:r>
              <a:rPr lang="en-US" sz="1800" dirty="0" smtClean="0"/>
              <a:t>, factor analysis, penalty and difference drivers  </a:t>
            </a:r>
            <a:r>
              <a:rPr lang="en-US" sz="1800" b="1" dirty="0" smtClean="0"/>
              <a:t>MUST </a:t>
            </a:r>
            <a:r>
              <a:rPr lang="en-US" sz="1800" dirty="0" smtClean="0"/>
              <a:t>also be included. </a:t>
            </a:r>
          </a:p>
          <a:p>
            <a:pPr lvl="2"/>
            <a:r>
              <a:rPr lang="en-US" sz="1600" dirty="0" smtClean="0"/>
              <a:t>UL project leader can either choose to run the FULL set of mandated drivers or to run NO additional analyses without seeking approval.  </a:t>
            </a:r>
          </a:p>
          <a:p>
            <a:pPr lvl="2"/>
            <a:r>
              <a:rPr lang="en-US" sz="1600" dirty="0" smtClean="0"/>
              <a:t>If  the UL project leader wants approval to run RWA on 1 or 2 products they can provide written approval from CMI Category VIP or CTI Director.  The approval needs to be sent to Abby Smith.   </a:t>
            </a:r>
          </a:p>
          <a:p>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52</a:t>
            </a:fld>
            <a:endParaRPr lang="en-US">
              <a:solidFill>
                <a:srgbClr val="1F497D"/>
              </a:solidFill>
            </a:endParaRPr>
          </a:p>
        </p:txBody>
      </p:sp>
    </p:spTree>
    <p:extLst>
      <p:ext uri="{BB962C8B-B14F-4D97-AF65-F5344CB8AC3E}">
        <p14:creationId xmlns:p14="http://schemas.microsoft.com/office/powerpoint/2010/main" val="36277674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Power Page Deliverable</a:t>
            </a:r>
            <a:endParaRPr lang="en-US" sz="2800" dirty="0"/>
          </a:p>
        </p:txBody>
      </p:sp>
      <p:sp>
        <p:nvSpPr>
          <p:cNvPr id="3" name="Content Placeholder 2"/>
          <p:cNvSpPr>
            <a:spLocks noGrp="1"/>
          </p:cNvSpPr>
          <p:nvPr>
            <p:ph idx="1"/>
          </p:nvPr>
        </p:nvSpPr>
        <p:spPr/>
        <p:txBody>
          <a:bodyPr/>
          <a:lstStyle/>
          <a:p>
            <a:pPr lvl="0">
              <a:buNone/>
            </a:pPr>
            <a:r>
              <a:rPr lang="en-US" dirty="0" smtClean="0"/>
              <a:t>The power pages are a </a:t>
            </a:r>
            <a:r>
              <a:rPr lang="en-US" b="1" dirty="0" smtClean="0"/>
              <a:t>mandatory</a:t>
            </a:r>
            <a:r>
              <a:rPr lang="en-US" dirty="0" smtClean="0"/>
              <a:t> deliverable</a:t>
            </a:r>
          </a:p>
          <a:p>
            <a:pPr lvl="0"/>
            <a:r>
              <a:rPr lang="en-US" dirty="0" smtClean="0"/>
              <a:t>The draft of the Power Page (without the CMI / CTI Builds) must be given to the Unilever project leader after the debrief or directly thereafter. Ideally the page should be issued within days of the first presentation of results.  </a:t>
            </a:r>
          </a:p>
          <a:p>
            <a:pPr lvl="0"/>
            <a:r>
              <a:rPr lang="en-US" dirty="0" smtClean="0"/>
              <a:t>Unilever instituted and distributed the following timing policy that Ipsos must adhere to…</a:t>
            </a:r>
          </a:p>
          <a:p>
            <a:pPr lvl="1"/>
            <a:r>
              <a:rPr lang="en-US" i="1" dirty="0" smtClean="0"/>
              <a:t>Effective 1 September, 2011 we are asking our Product Testing Agency Partners to issue the One-Page Summaries </a:t>
            </a:r>
            <a:r>
              <a:rPr lang="en-US" b="1" i="1" dirty="0" smtClean="0">
                <a:solidFill>
                  <a:srgbClr val="FF0000"/>
                </a:solidFill>
              </a:rPr>
              <a:t>not later than 3 weeks </a:t>
            </a:r>
            <a:r>
              <a:rPr lang="en-US" i="1" dirty="0" smtClean="0"/>
              <a:t>after the date of the first presentation of findings on a project. If the Unilever CTI / CMI section is not complete, they should issue One-Pager without that commentary. </a:t>
            </a:r>
            <a:endParaRPr lang="en-US" dirty="0" smtClean="0"/>
          </a:p>
          <a:p>
            <a:r>
              <a:rPr lang="en-US" dirty="0" smtClean="0"/>
              <a:t>If you don’t have Unilever’s input by that date, just enter the following in the client sections:  </a:t>
            </a:r>
            <a:r>
              <a:rPr lang="en-US" dirty="0" smtClean="0">
                <a:solidFill>
                  <a:srgbClr val="FF0000"/>
                </a:solidFill>
              </a:rPr>
              <a:t>“Client input not provided” </a:t>
            </a:r>
            <a:r>
              <a:rPr lang="en-US" dirty="0" smtClean="0"/>
              <a:t>and send the page as directed. </a:t>
            </a:r>
          </a:p>
          <a:p>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53</a:t>
            </a:fld>
            <a:endParaRPr lang="en-US">
              <a:solidFill>
                <a:srgbClr val="1F497D"/>
              </a:solidFill>
            </a:endParaRPr>
          </a:p>
        </p:txBody>
      </p:sp>
    </p:spTree>
    <p:extLst>
      <p:ext uri="{BB962C8B-B14F-4D97-AF65-F5344CB8AC3E}">
        <p14:creationId xmlns:p14="http://schemas.microsoft.com/office/powerpoint/2010/main" val="15975443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bwMode="auto">
          <a:noFill/>
          <a:ln>
            <a:miter lim="800000"/>
            <a:headEnd/>
            <a:tailEnd/>
          </a:ln>
        </p:spPr>
        <p:txBody>
          <a:bodyPr vert="horz" numCol="1" compatLnSpc="1">
            <a:prstTxWarp prst="textNoShape">
              <a:avLst/>
            </a:prstTxWarp>
          </a:bodyPr>
          <a:lstStyle/>
          <a:p>
            <a:pPr eaLnBrk="1" hangingPunct="1"/>
            <a:r>
              <a:rPr lang="en-GB" sz="2800" dirty="0" smtClean="0"/>
              <a:t>New Definitions </a:t>
            </a:r>
            <a:endParaRPr lang="en-US" sz="2800" dirty="0" smtClean="0"/>
          </a:p>
        </p:txBody>
      </p:sp>
      <p:sp>
        <p:nvSpPr>
          <p:cNvPr id="4" name="Slide Number Placeholder 3"/>
          <p:cNvSpPr>
            <a:spLocks noGrp="1"/>
          </p:cNvSpPr>
          <p:nvPr>
            <p:ph type="sldNum" sz="quarter" idx="12"/>
          </p:nvPr>
        </p:nvSpPr>
        <p:spPr/>
        <p:txBody>
          <a:bodyPr/>
          <a:lstStyle/>
          <a:p>
            <a:pPr>
              <a:defRPr/>
            </a:pPr>
            <a:fld id="{7412A83E-2C5B-4B5A-AD6D-901DC803BA6E}" type="slidenum">
              <a:rPr lang="de-DE" smtClean="0">
                <a:solidFill>
                  <a:srgbClr val="1F497D"/>
                </a:solidFill>
              </a:rPr>
              <a:pPr>
                <a:defRPr/>
              </a:pPr>
              <a:t>54</a:t>
            </a:fld>
            <a:endParaRPr lang="de-DE" dirty="0">
              <a:solidFill>
                <a:srgbClr val="1F497D"/>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31757301"/>
              </p:ext>
            </p:extLst>
          </p:nvPr>
        </p:nvGraphicFramePr>
        <p:xfrm>
          <a:off x="304800" y="1442720"/>
          <a:ext cx="8382000" cy="4704080"/>
        </p:xfrm>
        <a:graphic>
          <a:graphicData uri="http://schemas.openxmlformats.org/drawingml/2006/table">
            <a:tbl>
              <a:tblPr firstRow="1" bandRow="1">
                <a:tableStyleId>{5C22544A-7EE6-4342-B048-85BDC9FD1C3A}</a:tableStyleId>
              </a:tblPr>
              <a:tblGrid>
                <a:gridCol w="2471614"/>
                <a:gridCol w="5910386"/>
              </a:tblGrid>
              <a:tr h="370840">
                <a:tc>
                  <a:txBody>
                    <a:bodyPr/>
                    <a:lstStyle/>
                    <a:p>
                      <a:r>
                        <a:rPr lang="en-GB" sz="1800" dirty="0" smtClean="0">
                          <a:solidFill>
                            <a:schemeClr val="bg1"/>
                          </a:solidFill>
                          <a:latin typeface="Calibri" pitchFamily="34" charset="0"/>
                        </a:rPr>
                        <a:t>VIP Type</a:t>
                      </a:r>
                      <a:endParaRPr lang="en-US" sz="1800" dirty="0">
                        <a:solidFill>
                          <a:schemeClr val="bg1"/>
                        </a:solidFill>
                        <a:latin typeface="Calibr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GB" sz="1800" dirty="0" smtClean="0">
                          <a:solidFill>
                            <a:schemeClr val="bg1"/>
                          </a:solidFill>
                          <a:latin typeface="Calibri" pitchFamily="34" charset="0"/>
                        </a:rPr>
                        <a:t>Definition</a:t>
                      </a:r>
                      <a:endParaRPr lang="en-US" sz="1800" dirty="0">
                        <a:solidFill>
                          <a:schemeClr val="bg1"/>
                        </a:solidFill>
                        <a:latin typeface="Calibri"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315720">
                <a:tc>
                  <a:txBody>
                    <a:bodyPr/>
                    <a:lstStyle/>
                    <a:p>
                      <a:r>
                        <a:rPr lang="en-GB" sz="2400" dirty="0" smtClean="0">
                          <a:solidFill>
                            <a:schemeClr val="tx1"/>
                          </a:solidFill>
                          <a:latin typeface="Calibri" pitchFamily="34" charset="0"/>
                        </a:rPr>
                        <a:t>Flexibility/ </a:t>
                      </a:r>
                      <a:r>
                        <a:rPr lang="en-GB" sz="2400" dirty="0" err="1" smtClean="0">
                          <a:solidFill>
                            <a:schemeClr val="tx1"/>
                          </a:solidFill>
                          <a:latin typeface="Calibri" pitchFamily="34" charset="0"/>
                        </a:rPr>
                        <a:t>Interchangeability</a:t>
                      </a:r>
                      <a:endParaRPr lang="en-US" sz="2400" dirty="0">
                        <a:solidFill>
                          <a:schemeClr val="tx1"/>
                        </a:solidFill>
                        <a:latin typeface="Calibri"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smtClean="0">
                          <a:solidFill>
                            <a:schemeClr val="tx1"/>
                          </a:solidFill>
                          <a:latin typeface="Calibri" pitchFamily="34" charset="0"/>
                        </a:rPr>
                        <a:t>Aims to develop capability to work with different raw</a:t>
                      </a:r>
                      <a:r>
                        <a:rPr lang="en-GB" sz="1800" baseline="0" dirty="0" smtClean="0">
                          <a:solidFill>
                            <a:schemeClr val="tx1"/>
                          </a:solidFill>
                          <a:latin typeface="Calibri" pitchFamily="34" charset="0"/>
                        </a:rPr>
                        <a:t> materials / suppliers so as to be able to </a:t>
                      </a:r>
                      <a:r>
                        <a:rPr lang="en-GB" sz="1800" baseline="0" dirty="0" smtClean="0">
                          <a:solidFill>
                            <a:srgbClr val="FF0000"/>
                          </a:solidFill>
                          <a:latin typeface="Calibri" pitchFamily="34" charset="0"/>
                        </a:rPr>
                        <a:t>switch back and forth between formulations </a:t>
                      </a:r>
                      <a:r>
                        <a:rPr lang="en-US" baseline="0" dirty="0" smtClean="0"/>
                        <a:t>as cost of goods and/or availability of materials change in the market. </a:t>
                      </a:r>
                      <a:endParaRPr lang="en-GB" sz="1800" baseline="0" dirty="0" smtClean="0">
                        <a:solidFill>
                          <a:schemeClr val="tx1"/>
                        </a:solidFill>
                        <a:latin typeface="Calibri"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315720">
                <a:tc>
                  <a:txBody>
                    <a:bodyPr/>
                    <a:lstStyle/>
                    <a:p>
                      <a:r>
                        <a:rPr lang="en-GB" sz="2400" dirty="0" smtClean="0">
                          <a:solidFill>
                            <a:schemeClr val="tx1"/>
                          </a:solidFill>
                          <a:latin typeface="Calibri" pitchFamily="34" charset="0"/>
                        </a:rPr>
                        <a:t>Rationalisation /VIP</a:t>
                      </a:r>
                      <a:endParaRPr lang="en-US" sz="2400" dirty="0">
                        <a:solidFill>
                          <a:schemeClr val="tx1"/>
                        </a:solidFill>
                        <a:latin typeface="Calibri"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Font typeface="Arial" pitchFamily="34" charset="0"/>
                        <a:buNone/>
                      </a:pPr>
                      <a:r>
                        <a:rPr lang="en-GB" sz="1800" baseline="0" dirty="0" smtClean="0">
                          <a:solidFill>
                            <a:schemeClr val="tx1"/>
                          </a:solidFill>
                          <a:latin typeface="Calibri" pitchFamily="34" charset="0"/>
                        </a:rPr>
                        <a:t>Formulation / pack </a:t>
                      </a:r>
                      <a:r>
                        <a:rPr lang="en-GB" sz="1800" baseline="0" dirty="0" smtClean="0">
                          <a:solidFill>
                            <a:srgbClr val="FF0000"/>
                          </a:solidFill>
                          <a:latin typeface="Calibri" pitchFamily="34" charset="0"/>
                        </a:rPr>
                        <a:t>cost reduction </a:t>
                      </a:r>
                      <a:r>
                        <a:rPr lang="en-GB" sz="1800" baseline="0" dirty="0" smtClean="0">
                          <a:solidFill>
                            <a:schemeClr val="tx1"/>
                          </a:solidFill>
                          <a:latin typeface="Calibri" pitchFamily="34" charset="0"/>
                        </a:rPr>
                        <a:t>that will be implemented </a:t>
                      </a:r>
                      <a:r>
                        <a:rPr lang="en-GB" sz="1800" baseline="0" dirty="0" smtClean="0">
                          <a:solidFill>
                            <a:srgbClr val="FF0000"/>
                          </a:solidFill>
                          <a:latin typeface="Calibri" pitchFamily="34" charset="0"/>
                        </a:rPr>
                        <a:t>as a replacement </a:t>
                      </a:r>
                      <a:r>
                        <a:rPr lang="en-GB" sz="1800" baseline="0" dirty="0" smtClean="0">
                          <a:solidFill>
                            <a:schemeClr val="tx1"/>
                          </a:solidFill>
                          <a:latin typeface="Calibri" pitchFamily="34" charset="0"/>
                        </a:rPr>
                        <a:t>permanently.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01800">
                <a:tc>
                  <a:txBody>
                    <a:bodyPr/>
                    <a:lstStyle/>
                    <a:p>
                      <a:r>
                        <a:rPr lang="en-GB" sz="2400" dirty="0" smtClean="0">
                          <a:solidFill>
                            <a:schemeClr val="tx1"/>
                          </a:solidFill>
                          <a:latin typeface="Calibri" pitchFamily="34" charset="0"/>
                        </a:rPr>
                        <a:t>Harmonisation</a:t>
                      </a:r>
                      <a:endParaRPr lang="en-US" sz="2400" dirty="0">
                        <a:solidFill>
                          <a:schemeClr val="tx1"/>
                        </a:solidFill>
                        <a:latin typeface="Calibri"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buFont typeface="Arial" pitchFamily="34" charset="0"/>
                        <a:buNone/>
                      </a:pPr>
                      <a:r>
                        <a:rPr lang="en-GB" sz="1800" baseline="0" dirty="0" smtClean="0">
                          <a:solidFill>
                            <a:schemeClr val="tx1"/>
                          </a:solidFill>
                          <a:latin typeface="Calibri" pitchFamily="34" charset="0"/>
                        </a:rPr>
                        <a:t>Seeks to </a:t>
                      </a:r>
                      <a:r>
                        <a:rPr lang="en-GB" sz="1800" baseline="0" dirty="0" smtClean="0">
                          <a:solidFill>
                            <a:srgbClr val="FF0000"/>
                          </a:solidFill>
                          <a:latin typeface="Calibri" pitchFamily="34" charset="0"/>
                        </a:rPr>
                        <a:t>reduce complexity </a:t>
                      </a:r>
                      <a:r>
                        <a:rPr lang="en-GB" sz="1800" baseline="0" dirty="0" smtClean="0">
                          <a:solidFill>
                            <a:schemeClr val="tx1"/>
                          </a:solidFill>
                          <a:latin typeface="Calibri" pitchFamily="34" charset="0"/>
                        </a:rPr>
                        <a:t>in formulation, SKU, etc. by identifying alternatives that are close to the current and will be </a:t>
                      </a:r>
                      <a:r>
                        <a:rPr lang="en-GB" sz="1800" kern="1200" baseline="0" dirty="0" smtClean="0">
                          <a:solidFill>
                            <a:schemeClr val="tx1"/>
                          </a:solidFill>
                          <a:latin typeface="Calibri" pitchFamily="34" charset="0"/>
                          <a:ea typeface="+mn-ea"/>
                          <a:cs typeface="+mn-cs"/>
                        </a:rPr>
                        <a:t>implemented</a:t>
                      </a:r>
                      <a:r>
                        <a:rPr lang="en-GB" sz="1800" baseline="0" dirty="0" smtClean="0">
                          <a:solidFill>
                            <a:srgbClr val="FF0000"/>
                          </a:solidFill>
                          <a:latin typeface="Calibri" pitchFamily="34" charset="0"/>
                        </a:rPr>
                        <a:t> as a replacement </a:t>
                      </a:r>
                      <a:r>
                        <a:rPr lang="en-GB" sz="1800" kern="1200" baseline="0" dirty="0" smtClean="0">
                          <a:solidFill>
                            <a:schemeClr val="tx1"/>
                          </a:solidFill>
                          <a:latin typeface="Calibri" pitchFamily="34" charset="0"/>
                          <a:ea typeface="+mn-ea"/>
                          <a:cs typeface="+mn-cs"/>
                        </a:rPr>
                        <a:t>permanently.</a:t>
                      </a:r>
                    </a:p>
                    <a:p>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0" name="Rectangle 9"/>
          <p:cNvSpPr/>
          <p:nvPr/>
        </p:nvSpPr>
        <p:spPr>
          <a:xfrm>
            <a:off x="304800" y="685800"/>
            <a:ext cx="8305800" cy="646331"/>
          </a:xfrm>
          <a:prstGeom prst="rect">
            <a:avLst/>
          </a:prstGeom>
        </p:spPr>
        <p:txBody>
          <a:bodyPr wrap="square">
            <a:spAutoFit/>
          </a:bodyPr>
          <a:lstStyle/>
          <a:p>
            <a:r>
              <a:rPr lang="en-US" dirty="0" smtClean="0">
                <a:solidFill>
                  <a:srgbClr val="1F497D"/>
                </a:solidFill>
              </a:rPr>
              <a:t>These new VIP Guidelines now incorporate flexibility and harmonisation initiatives. VIP programs can be broadly classified into three types:</a:t>
            </a:r>
          </a:p>
        </p:txBody>
      </p:sp>
    </p:spTree>
    <p:extLst>
      <p:ext uri="{BB962C8B-B14F-4D97-AF65-F5344CB8AC3E}">
        <p14:creationId xmlns:p14="http://schemas.microsoft.com/office/powerpoint/2010/main" val="173555744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Flexibility</a:t>
            </a:r>
            <a:endParaRPr lang="en-US" sz="2800"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55</a:t>
            </a:fld>
            <a:endParaRPr lang="en-US" dirty="0">
              <a:solidFill>
                <a:srgbClr val="1F497D"/>
              </a:solidFill>
            </a:endParaRPr>
          </a:p>
        </p:txBody>
      </p:sp>
      <p:sp>
        <p:nvSpPr>
          <p:cNvPr id="6" name="Content Placeholder 8"/>
          <p:cNvSpPr txBox="1">
            <a:spLocks/>
          </p:cNvSpPr>
          <p:nvPr/>
        </p:nvSpPr>
        <p:spPr>
          <a:xfrm>
            <a:off x="308729" y="1280615"/>
            <a:ext cx="8657850" cy="1836600"/>
          </a:xfrm>
          <a:prstGeom prst="rect">
            <a:avLst/>
          </a:prstGeom>
        </p:spPr>
        <p:txBody>
          <a:bodyPr lIns="0" tIns="0" rIns="0" bIns="0"/>
          <a:lstStyle/>
          <a:p>
            <a:pPr>
              <a:lnSpc>
                <a:spcPct val="150000"/>
              </a:lnSpc>
            </a:pPr>
            <a:r>
              <a:rPr lang="en-US" sz="2000" dirty="0" smtClean="0">
                <a:solidFill>
                  <a:srgbClr val="1F497D"/>
                </a:solidFill>
              </a:rPr>
              <a:t>Flexibility may be needed if one supplier cannot produce enough product or cannot have a consistent supply, requiring additional suppliers to be used and </a:t>
            </a:r>
            <a:r>
              <a:rPr lang="en-US" sz="2000" dirty="0" smtClean="0">
                <a:solidFill>
                  <a:srgbClr val="FF0000"/>
                </a:solidFill>
              </a:rPr>
              <a:t>consumer switching </a:t>
            </a:r>
            <a:r>
              <a:rPr lang="en-US" sz="2000" dirty="0" smtClean="0">
                <a:solidFill>
                  <a:srgbClr val="1F497D"/>
                </a:solidFill>
              </a:rPr>
              <a:t>back and forth between formulations.  </a:t>
            </a:r>
          </a:p>
          <a:p>
            <a:pPr>
              <a:lnSpc>
                <a:spcPct val="150000"/>
              </a:lnSpc>
              <a:buFont typeface="Arial" pitchFamily="34" charset="0"/>
              <a:buChar char="•"/>
            </a:pPr>
            <a:endParaRPr lang="en-US" sz="2000" dirty="0" smtClean="0">
              <a:solidFill>
                <a:srgbClr val="1F497D"/>
              </a:solidFill>
            </a:endParaRPr>
          </a:p>
          <a:p>
            <a:pPr>
              <a:lnSpc>
                <a:spcPct val="150000"/>
              </a:lnSpc>
            </a:pPr>
            <a:r>
              <a:rPr lang="en-US" i="1" dirty="0" smtClean="0">
                <a:solidFill>
                  <a:srgbClr val="1F497D"/>
                </a:solidFill>
              </a:rPr>
              <a:t>This is the only VIP program that allows for a two way switch i.e. from product A to product B and back to product A and hence it is possible for the consumer to experience both products in the marketplace.</a:t>
            </a:r>
          </a:p>
        </p:txBody>
      </p:sp>
      <p:pic>
        <p:nvPicPr>
          <p:cNvPr id="3074" name="Picture 2" descr="http://www.jimrigby.org/wp-content/uploads/2012/03/slinky.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7200" y="4038600"/>
            <a:ext cx="3732663" cy="252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0053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sz="2800" dirty="0" smtClean="0"/>
              <a:t>Flexibility </a:t>
            </a:r>
            <a:r>
              <a:rPr lang="en-AU" sz="2800" u="sng" dirty="0" smtClean="0"/>
              <a:t>Example</a:t>
            </a:r>
            <a:endParaRPr lang="en-US" sz="2800" u="sng"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56</a:t>
            </a:fld>
            <a:endParaRPr lang="en-US" dirty="0">
              <a:solidFill>
                <a:srgbClr val="1F497D"/>
              </a:solidFill>
            </a:endParaRPr>
          </a:p>
        </p:txBody>
      </p:sp>
      <p:sp>
        <p:nvSpPr>
          <p:cNvPr id="6" name="Rounded Rectangle 1"/>
          <p:cNvSpPr>
            <a:spLocks noChangeArrowheads="1"/>
          </p:cNvSpPr>
          <p:nvPr/>
        </p:nvSpPr>
        <p:spPr bwMode="auto">
          <a:xfrm>
            <a:off x="304800" y="1600201"/>
            <a:ext cx="8229600" cy="1295399"/>
          </a:xfrm>
          <a:prstGeom prst="roundRect">
            <a:avLst>
              <a:gd name="adj" fmla="val 16667"/>
            </a:avLst>
          </a:prstGeom>
          <a:solidFill>
            <a:schemeClr val="bg1">
              <a:lumMod val="75000"/>
              <a:alpha val="29019"/>
            </a:schemeClr>
          </a:solidFill>
          <a:ln>
            <a:noFill/>
          </a:ln>
        </p:spPr>
        <p:txBody>
          <a:bodyPr/>
          <a:lstStyle/>
          <a:p>
            <a:pPr marL="525780" indent="-342900">
              <a:spcBef>
                <a:spcPts val="600"/>
              </a:spcBef>
              <a:spcAft>
                <a:spcPct val="30000"/>
              </a:spcAft>
              <a:buClr>
                <a:srgbClr val="FF8923"/>
              </a:buClr>
              <a:buSzPct val="100000"/>
              <a:buFont typeface="Arial" pitchFamily="34" charset="0"/>
              <a:buChar char="•"/>
              <a:defRPr/>
            </a:pPr>
            <a:r>
              <a:rPr lang="en-GB" sz="2000" dirty="0" smtClean="0">
                <a:solidFill>
                  <a:srgbClr val="1F497D"/>
                </a:solidFill>
              </a:rPr>
              <a:t>The Chicago, USA plant </a:t>
            </a:r>
            <a:r>
              <a:rPr lang="en-GB" sz="2000" dirty="0">
                <a:solidFill>
                  <a:srgbClr val="1F497D"/>
                </a:solidFill>
              </a:rPr>
              <a:t>is </a:t>
            </a:r>
            <a:r>
              <a:rPr lang="en-GB" sz="2000" dirty="0" smtClean="0">
                <a:solidFill>
                  <a:srgbClr val="1F497D"/>
                </a:solidFill>
              </a:rPr>
              <a:t>reaching capacity </a:t>
            </a:r>
            <a:r>
              <a:rPr lang="en-GB" sz="2000" dirty="0">
                <a:solidFill>
                  <a:srgbClr val="1F497D"/>
                </a:solidFill>
              </a:rPr>
              <a:t>for producing </a:t>
            </a:r>
            <a:r>
              <a:rPr lang="en-GB" sz="2000" dirty="0" smtClean="0">
                <a:solidFill>
                  <a:srgbClr val="1F497D"/>
                </a:solidFill>
              </a:rPr>
              <a:t>Axe </a:t>
            </a:r>
            <a:r>
              <a:rPr lang="en-GB" sz="2000" dirty="0" err="1" smtClean="0">
                <a:solidFill>
                  <a:srgbClr val="1F497D"/>
                </a:solidFill>
              </a:rPr>
              <a:t>bodywash</a:t>
            </a:r>
            <a:r>
              <a:rPr lang="en-GB" sz="2000" dirty="0" smtClean="0">
                <a:solidFill>
                  <a:srgbClr val="1F497D"/>
                </a:solidFill>
              </a:rPr>
              <a:t>, and alternative </a:t>
            </a:r>
            <a:r>
              <a:rPr lang="en-GB" sz="2000" dirty="0">
                <a:solidFill>
                  <a:srgbClr val="1F497D"/>
                </a:solidFill>
              </a:rPr>
              <a:t>options to ease this issue are being explored. One of which is sourcing </a:t>
            </a:r>
            <a:r>
              <a:rPr lang="en-GB" sz="2000" dirty="0" smtClean="0">
                <a:solidFill>
                  <a:srgbClr val="1F497D"/>
                </a:solidFill>
              </a:rPr>
              <a:t>body wash </a:t>
            </a:r>
            <a:r>
              <a:rPr lang="en-GB" sz="2000" dirty="0">
                <a:solidFill>
                  <a:srgbClr val="1F497D"/>
                </a:solidFill>
              </a:rPr>
              <a:t>from </a:t>
            </a:r>
            <a:r>
              <a:rPr lang="en-GB" sz="2000" dirty="0" smtClean="0">
                <a:solidFill>
                  <a:srgbClr val="1F497D"/>
                </a:solidFill>
              </a:rPr>
              <a:t>Dresden, </a:t>
            </a:r>
            <a:r>
              <a:rPr lang="en-GB" sz="2000" dirty="0">
                <a:solidFill>
                  <a:srgbClr val="1F497D"/>
                </a:solidFill>
              </a:rPr>
              <a:t>Germany.  </a:t>
            </a:r>
          </a:p>
        </p:txBody>
      </p:sp>
      <p:sp>
        <p:nvSpPr>
          <p:cNvPr id="7" name="Rectangle 6"/>
          <p:cNvSpPr/>
          <p:nvPr/>
        </p:nvSpPr>
        <p:spPr>
          <a:xfrm>
            <a:off x="304800" y="1138535"/>
            <a:ext cx="2590800" cy="461665"/>
          </a:xfrm>
          <a:prstGeom prst="rect">
            <a:avLst/>
          </a:prstGeom>
        </p:spPr>
        <p:txBody>
          <a:bodyPr wrap="square">
            <a:spAutoFit/>
          </a:bodyPr>
          <a:lstStyle/>
          <a:p>
            <a:r>
              <a:rPr lang="en-AU" sz="2400" b="1" dirty="0" smtClean="0">
                <a:solidFill>
                  <a:srgbClr val="1F497D"/>
                </a:solidFill>
              </a:rPr>
              <a:t>Situation Analysis:</a:t>
            </a:r>
            <a:endParaRPr lang="en-US" sz="2400" b="1" dirty="0">
              <a:solidFill>
                <a:srgbClr val="1F497D"/>
              </a:solidFill>
            </a:endParaRPr>
          </a:p>
        </p:txBody>
      </p:sp>
      <p:sp>
        <p:nvSpPr>
          <p:cNvPr id="12" name="Rounded Rectangle 1"/>
          <p:cNvSpPr>
            <a:spLocks noChangeArrowheads="1"/>
          </p:cNvSpPr>
          <p:nvPr/>
        </p:nvSpPr>
        <p:spPr bwMode="auto">
          <a:xfrm>
            <a:off x="304800" y="3662066"/>
            <a:ext cx="8229600" cy="1295399"/>
          </a:xfrm>
          <a:prstGeom prst="roundRect">
            <a:avLst>
              <a:gd name="adj" fmla="val 16667"/>
            </a:avLst>
          </a:prstGeom>
          <a:solidFill>
            <a:schemeClr val="bg1">
              <a:lumMod val="75000"/>
              <a:alpha val="29019"/>
            </a:schemeClr>
          </a:solidFill>
          <a:ln>
            <a:noFill/>
          </a:ln>
        </p:spPr>
        <p:txBody>
          <a:bodyPr/>
          <a:lstStyle/>
          <a:p>
            <a:pPr marL="525780" indent="-342900">
              <a:spcBef>
                <a:spcPts val="600"/>
              </a:spcBef>
              <a:spcAft>
                <a:spcPct val="30000"/>
              </a:spcAft>
              <a:buClr>
                <a:srgbClr val="FF8923"/>
              </a:buClr>
              <a:buSzPct val="100000"/>
              <a:buFont typeface="Arial" pitchFamily="34" charset="0"/>
              <a:buChar char="•"/>
              <a:defRPr/>
            </a:pPr>
            <a:r>
              <a:rPr lang="en-US" sz="2000" dirty="0">
                <a:solidFill>
                  <a:srgbClr val="1F497D"/>
                </a:solidFill>
              </a:rPr>
              <a:t>The objective of this study is to determine if the Axe body wash sourced from Dresden is a viable alternative for the current </a:t>
            </a:r>
            <a:r>
              <a:rPr lang="en-US" sz="2000" dirty="0" smtClean="0">
                <a:solidFill>
                  <a:srgbClr val="1F497D"/>
                </a:solidFill>
              </a:rPr>
              <a:t/>
            </a:r>
            <a:br>
              <a:rPr lang="en-US" sz="2000" dirty="0" smtClean="0">
                <a:solidFill>
                  <a:srgbClr val="1F497D"/>
                </a:solidFill>
              </a:rPr>
            </a:br>
            <a:r>
              <a:rPr lang="en-US" sz="2000" dirty="0" smtClean="0">
                <a:solidFill>
                  <a:srgbClr val="1F497D"/>
                </a:solidFill>
              </a:rPr>
              <a:t>Chicago-sourced </a:t>
            </a:r>
            <a:r>
              <a:rPr lang="en-US" sz="2000" dirty="0">
                <a:solidFill>
                  <a:srgbClr val="1F497D"/>
                </a:solidFill>
              </a:rPr>
              <a:t>body wash</a:t>
            </a:r>
          </a:p>
        </p:txBody>
      </p:sp>
      <p:sp>
        <p:nvSpPr>
          <p:cNvPr id="13" name="Rectangle 12"/>
          <p:cNvSpPr/>
          <p:nvPr/>
        </p:nvSpPr>
        <p:spPr>
          <a:xfrm>
            <a:off x="304800" y="3200400"/>
            <a:ext cx="2590800" cy="461665"/>
          </a:xfrm>
          <a:prstGeom prst="rect">
            <a:avLst/>
          </a:prstGeom>
        </p:spPr>
        <p:txBody>
          <a:bodyPr wrap="square">
            <a:spAutoFit/>
          </a:bodyPr>
          <a:lstStyle/>
          <a:p>
            <a:r>
              <a:rPr lang="en-AU" sz="2400" b="1" dirty="0" smtClean="0">
                <a:solidFill>
                  <a:srgbClr val="1F497D"/>
                </a:solidFill>
              </a:rPr>
              <a:t>Objective:</a:t>
            </a:r>
            <a:endParaRPr lang="en-US" sz="2400" b="1" dirty="0">
              <a:solidFill>
                <a:srgbClr val="1F497D"/>
              </a:solidFill>
            </a:endParaRPr>
          </a:p>
        </p:txBody>
      </p:sp>
      <p:pic>
        <p:nvPicPr>
          <p:cNvPr id="14" name="Picture 8" descr="axe.jpg"/>
          <p:cNvPicPr>
            <a:picLocks noChangeAspect="1"/>
          </p:cNvPicPr>
          <p:nvPr/>
        </p:nvPicPr>
        <p:blipFill>
          <a:blip r:embed="rId3" cstate="print">
            <a:clrChange>
              <a:clrFrom>
                <a:srgbClr val="FFFFFF"/>
              </a:clrFrom>
              <a:clrTo>
                <a:srgbClr val="FFFFFF">
                  <a:alpha val="0"/>
                </a:srgbClr>
              </a:clrTo>
            </a:clrChange>
          </a:blip>
          <a:srcRect l="14036" r="20645"/>
          <a:stretch>
            <a:fillRect/>
          </a:stretch>
        </p:blipFill>
        <p:spPr bwMode="auto">
          <a:xfrm>
            <a:off x="7086600" y="4411344"/>
            <a:ext cx="1400668" cy="2141856"/>
          </a:xfrm>
          <a:prstGeom prst="rect">
            <a:avLst/>
          </a:prstGeom>
          <a:noFill/>
          <a:ln w="9525">
            <a:noFill/>
            <a:miter lim="800000"/>
            <a:headEnd/>
            <a:tailEnd/>
          </a:ln>
        </p:spPr>
      </p:pic>
      <p:sp>
        <p:nvSpPr>
          <p:cNvPr id="5" name="Rectangle 4"/>
          <p:cNvSpPr/>
          <p:nvPr/>
        </p:nvSpPr>
        <p:spPr>
          <a:xfrm>
            <a:off x="762000" y="761999"/>
            <a:ext cx="7590430" cy="338554"/>
          </a:xfrm>
          <a:prstGeom prst="rect">
            <a:avLst/>
          </a:prstGeom>
        </p:spPr>
        <p:txBody>
          <a:bodyPr wrap="square">
            <a:spAutoFit/>
          </a:bodyPr>
          <a:lstStyle/>
          <a:p>
            <a:r>
              <a:rPr lang="en-US" sz="1600" b="1" i="1" dirty="0">
                <a:solidFill>
                  <a:srgbClr val="FF0000"/>
                </a:solidFill>
              </a:rPr>
              <a:t>Products, locations and other details have been modified for purposes of this example </a:t>
            </a:r>
          </a:p>
        </p:txBody>
      </p:sp>
    </p:spTree>
    <p:extLst>
      <p:ext uri="{BB962C8B-B14F-4D97-AF65-F5344CB8AC3E}">
        <p14:creationId xmlns:p14="http://schemas.microsoft.com/office/powerpoint/2010/main" val="293690748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http://www.scholarshipexperts.com/blog/wp-content/uploads/2011/04/MoneyCutBudget-300x271.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6660317">
            <a:off x="4899139" y="3527121"/>
            <a:ext cx="3998225" cy="36117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800" dirty="0" err="1" smtClean="0"/>
              <a:t>Rationalisation</a:t>
            </a:r>
            <a:endParaRPr lang="en-US" sz="2800" dirty="0"/>
          </a:p>
        </p:txBody>
      </p:sp>
      <p:sp>
        <p:nvSpPr>
          <p:cNvPr id="9" name="Content Placeholder 8"/>
          <p:cNvSpPr>
            <a:spLocks noGrp="1"/>
          </p:cNvSpPr>
          <p:nvPr>
            <p:ph idx="1"/>
          </p:nvPr>
        </p:nvSpPr>
        <p:spPr>
          <a:xfrm>
            <a:off x="381000" y="1284205"/>
            <a:ext cx="7740000" cy="2525795"/>
          </a:xfrm>
        </p:spPr>
        <p:txBody>
          <a:bodyPr/>
          <a:lstStyle/>
          <a:p>
            <a:pPr marL="0" indent="0">
              <a:lnSpc>
                <a:spcPct val="150000"/>
              </a:lnSpc>
              <a:buNone/>
            </a:pPr>
            <a:r>
              <a:rPr lang="en-US" sz="2000" dirty="0"/>
              <a:t>Much of  UL VIP testing falls under </a:t>
            </a:r>
            <a:r>
              <a:rPr lang="en-US" sz="2000" dirty="0" err="1"/>
              <a:t>rationalisation</a:t>
            </a:r>
            <a:r>
              <a:rPr lang="en-US" sz="2000" dirty="0"/>
              <a:t> </a:t>
            </a:r>
          </a:p>
          <a:p>
            <a:pPr marL="0" indent="0">
              <a:lnSpc>
                <a:spcPct val="150000"/>
              </a:lnSpc>
              <a:buNone/>
            </a:pPr>
            <a:endParaRPr lang="en-US" i="1" dirty="0" smtClean="0"/>
          </a:p>
          <a:p>
            <a:pPr marL="0" indent="0">
              <a:lnSpc>
                <a:spcPct val="150000"/>
              </a:lnSpc>
              <a:buNone/>
            </a:pPr>
            <a:r>
              <a:rPr lang="en-US" i="1" dirty="0" err="1" smtClean="0"/>
              <a:t>Rationalisation</a:t>
            </a:r>
            <a:r>
              <a:rPr lang="en-US" i="1" dirty="0" smtClean="0"/>
              <a:t> seeks to enhance </a:t>
            </a:r>
            <a:r>
              <a:rPr lang="en-US" i="1" dirty="0" smtClean="0">
                <a:solidFill>
                  <a:srgbClr val="FF0000"/>
                </a:solidFill>
              </a:rPr>
              <a:t>cost efficiencies </a:t>
            </a:r>
            <a:r>
              <a:rPr lang="en-US" i="1" dirty="0" smtClean="0"/>
              <a:t>through reduced cost options across the spectrum of pack, formulation, sensorials, fragrance etc. This could involve a lower level of any of the ingredients or different ingredients leading to a cheaper alternative.</a:t>
            </a:r>
          </a:p>
          <a:p>
            <a:pPr>
              <a:lnSpc>
                <a:spcPct val="150000"/>
              </a:lnSpc>
            </a:pPr>
            <a:endParaRPr lang="en-US" sz="2000" dirty="0" smtClean="0"/>
          </a:p>
          <a:p>
            <a:pPr defTabSz="457200">
              <a:lnSpc>
                <a:spcPct val="150000"/>
              </a:lnSpc>
              <a:spcBef>
                <a:spcPct val="20000"/>
              </a:spcBef>
              <a:tabLst>
                <a:tab pos="228600" algn="l"/>
              </a:tabLst>
            </a:pPr>
            <a:endParaRPr lang="en-US" sz="2000" b="1" dirty="0" smtClean="0"/>
          </a:p>
          <a:p>
            <a:pPr>
              <a:lnSpc>
                <a:spcPct val="150000"/>
              </a:lnSpc>
            </a:pPr>
            <a:endParaRPr lang="en-US" sz="2000" dirty="0"/>
          </a:p>
        </p:txBody>
      </p:sp>
      <p:sp>
        <p:nvSpPr>
          <p:cNvPr id="5" name="Slide Number Placeholder 3"/>
          <p:cNvSpPr>
            <a:spLocks noGrp="1"/>
          </p:cNvSpPr>
          <p:nvPr>
            <p:ph type="sldNum" sz="quarter" idx="12"/>
          </p:nvPr>
        </p:nvSpPr>
        <p:spPr>
          <a:xfrm>
            <a:off x="8704800" y="6566400"/>
            <a:ext cx="289438" cy="184666"/>
          </a:xfrm>
        </p:spPr>
        <p:txBody>
          <a:bodyPr/>
          <a:lstStyle/>
          <a:p>
            <a:fld id="{DCC864A6-CB32-4E83-8B93-662A8EB444D1}" type="slidenum">
              <a:rPr lang="en-US" smtClean="0">
                <a:solidFill>
                  <a:srgbClr val="1F497D"/>
                </a:solidFill>
              </a:rPr>
              <a:pPr/>
              <a:t>57</a:t>
            </a:fld>
            <a:endParaRPr lang="en-US" dirty="0">
              <a:solidFill>
                <a:srgbClr val="1F497D"/>
              </a:solidFill>
            </a:endParaRPr>
          </a:p>
        </p:txBody>
      </p:sp>
    </p:spTree>
    <p:extLst>
      <p:ext uri="{BB962C8B-B14F-4D97-AF65-F5344CB8AC3E}">
        <p14:creationId xmlns:p14="http://schemas.microsoft.com/office/powerpoint/2010/main" val="303748129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662416"/>
            <a:ext cx="1995190" cy="199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2800" dirty="0" err="1" smtClean="0"/>
              <a:t>Rationalisation</a:t>
            </a:r>
            <a:r>
              <a:rPr lang="en-US" sz="2800" dirty="0" smtClean="0"/>
              <a:t> </a:t>
            </a:r>
            <a:r>
              <a:rPr lang="en-US" sz="2800" u="sng" dirty="0" smtClean="0"/>
              <a:t>Example</a:t>
            </a:r>
            <a:endParaRPr lang="en-US" sz="2800" u="sng"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58</a:t>
            </a:fld>
            <a:endParaRPr lang="en-US" dirty="0">
              <a:solidFill>
                <a:srgbClr val="1F497D"/>
              </a:solidFill>
            </a:endParaRPr>
          </a:p>
        </p:txBody>
      </p:sp>
      <p:sp>
        <p:nvSpPr>
          <p:cNvPr id="12" name="Rounded Rectangle 1"/>
          <p:cNvSpPr>
            <a:spLocks noChangeArrowheads="1"/>
          </p:cNvSpPr>
          <p:nvPr/>
        </p:nvSpPr>
        <p:spPr bwMode="auto">
          <a:xfrm>
            <a:off x="304800" y="1600201"/>
            <a:ext cx="8229600" cy="1600199"/>
          </a:xfrm>
          <a:prstGeom prst="roundRect">
            <a:avLst>
              <a:gd name="adj" fmla="val 16667"/>
            </a:avLst>
          </a:prstGeom>
          <a:solidFill>
            <a:schemeClr val="bg1">
              <a:lumMod val="75000"/>
              <a:alpha val="29019"/>
            </a:schemeClr>
          </a:solidFill>
          <a:ln>
            <a:noFill/>
          </a:ln>
        </p:spPr>
        <p:txBody>
          <a:bodyPr/>
          <a:lstStyle/>
          <a:p>
            <a:r>
              <a:rPr lang="en-US" sz="2000" dirty="0">
                <a:solidFill>
                  <a:srgbClr val="1F497D"/>
                </a:solidFill>
              </a:rPr>
              <a:t>The </a:t>
            </a:r>
            <a:r>
              <a:rPr lang="en-US" sz="2000" dirty="0" smtClean="0">
                <a:solidFill>
                  <a:srgbClr val="1F497D"/>
                </a:solidFill>
              </a:rPr>
              <a:t>sauce team  is </a:t>
            </a:r>
            <a:r>
              <a:rPr lang="en-US" sz="2000" dirty="0">
                <a:solidFill>
                  <a:srgbClr val="1F497D"/>
                </a:solidFill>
              </a:rPr>
              <a:t>looking to </a:t>
            </a:r>
            <a:r>
              <a:rPr lang="en-US" sz="2000" dirty="0" smtClean="0">
                <a:solidFill>
                  <a:srgbClr val="1F497D"/>
                </a:solidFill>
              </a:rPr>
              <a:t>remove 5% </a:t>
            </a:r>
            <a:r>
              <a:rPr lang="en-US" sz="2000" dirty="0">
                <a:solidFill>
                  <a:srgbClr val="1F497D"/>
                </a:solidFill>
              </a:rPr>
              <a:t>of the </a:t>
            </a:r>
            <a:r>
              <a:rPr lang="en-US" sz="2000" dirty="0" smtClean="0">
                <a:solidFill>
                  <a:srgbClr val="1F497D"/>
                </a:solidFill>
              </a:rPr>
              <a:t>wine  in its marinara.  Possible </a:t>
            </a:r>
            <a:r>
              <a:rPr lang="en-US" sz="2000" dirty="0">
                <a:solidFill>
                  <a:srgbClr val="1F497D"/>
                </a:solidFill>
              </a:rPr>
              <a:t>characteristics of the VIP that have potential to be noticed by consumers </a:t>
            </a:r>
            <a:r>
              <a:rPr lang="en-US" sz="2000" dirty="0" smtClean="0">
                <a:solidFill>
                  <a:srgbClr val="1F497D"/>
                </a:solidFill>
              </a:rPr>
              <a:t>are texture and taste.</a:t>
            </a:r>
            <a:endParaRPr lang="en-US" sz="2000" dirty="0">
              <a:solidFill>
                <a:srgbClr val="1F497D"/>
              </a:solidFill>
            </a:endParaRPr>
          </a:p>
        </p:txBody>
      </p:sp>
      <p:sp>
        <p:nvSpPr>
          <p:cNvPr id="13" name="Rectangle 12"/>
          <p:cNvSpPr/>
          <p:nvPr/>
        </p:nvSpPr>
        <p:spPr>
          <a:xfrm>
            <a:off x="304800" y="1138535"/>
            <a:ext cx="2590800" cy="461665"/>
          </a:xfrm>
          <a:prstGeom prst="rect">
            <a:avLst/>
          </a:prstGeom>
        </p:spPr>
        <p:txBody>
          <a:bodyPr wrap="square">
            <a:spAutoFit/>
          </a:bodyPr>
          <a:lstStyle/>
          <a:p>
            <a:r>
              <a:rPr lang="en-AU" sz="2400" b="1" dirty="0" smtClean="0">
                <a:solidFill>
                  <a:srgbClr val="1F497D"/>
                </a:solidFill>
              </a:rPr>
              <a:t>Situation Analysis:</a:t>
            </a:r>
            <a:endParaRPr lang="en-US" sz="2400" b="1" dirty="0">
              <a:solidFill>
                <a:srgbClr val="1F497D"/>
              </a:solidFill>
            </a:endParaRPr>
          </a:p>
        </p:txBody>
      </p:sp>
      <p:sp>
        <p:nvSpPr>
          <p:cNvPr id="14" name="Rounded Rectangle 1"/>
          <p:cNvSpPr>
            <a:spLocks noChangeArrowheads="1"/>
          </p:cNvSpPr>
          <p:nvPr/>
        </p:nvSpPr>
        <p:spPr bwMode="auto">
          <a:xfrm>
            <a:off x="326409" y="3833925"/>
            <a:ext cx="8360391" cy="1295399"/>
          </a:xfrm>
          <a:prstGeom prst="roundRect">
            <a:avLst>
              <a:gd name="adj" fmla="val 16667"/>
            </a:avLst>
          </a:prstGeom>
          <a:solidFill>
            <a:schemeClr val="bg1">
              <a:lumMod val="75000"/>
              <a:alpha val="29019"/>
            </a:schemeClr>
          </a:solidFill>
          <a:ln>
            <a:noFill/>
          </a:ln>
        </p:spPr>
        <p:txBody>
          <a:bodyPr/>
          <a:lstStyle/>
          <a:p>
            <a:r>
              <a:rPr lang="en-US" dirty="0">
                <a:solidFill>
                  <a:srgbClr val="1F497D"/>
                </a:solidFill>
              </a:rPr>
              <a:t>Evaluate the performance of the reformulated </a:t>
            </a:r>
            <a:r>
              <a:rPr lang="en-US" dirty="0" smtClean="0">
                <a:solidFill>
                  <a:srgbClr val="1F497D"/>
                </a:solidFill>
              </a:rPr>
              <a:t>Sauce </a:t>
            </a:r>
            <a:r>
              <a:rPr lang="en-US" dirty="0">
                <a:solidFill>
                  <a:srgbClr val="1F497D"/>
                </a:solidFill>
              </a:rPr>
              <a:t>versus the current among </a:t>
            </a:r>
            <a:r>
              <a:rPr lang="en-US" dirty="0" smtClean="0">
                <a:solidFill>
                  <a:srgbClr val="1F497D"/>
                </a:solidFill>
              </a:rPr>
              <a:t>users</a:t>
            </a:r>
            <a:r>
              <a:rPr lang="en-US" dirty="0">
                <a:solidFill>
                  <a:srgbClr val="1F497D"/>
                </a:solidFill>
              </a:rPr>
              <a:t>.</a:t>
            </a:r>
          </a:p>
          <a:p>
            <a:r>
              <a:rPr lang="en-US" dirty="0">
                <a:solidFill>
                  <a:srgbClr val="1F497D"/>
                </a:solidFill>
              </a:rPr>
              <a:t>Ensure that the formulation changes do not alienate users.</a:t>
            </a:r>
          </a:p>
        </p:txBody>
      </p:sp>
      <p:sp>
        <p:nvSpPr>
          <p:cNvPr id="15" name="Rectangle 14"/>
          <p:cNvSpPr/>
          <p:nvPr/>
        </p:nvSpPr>
        <p:spPr>
          <a:xfrm>
            <a:off x="326409" y="3372260"/>
            <a:ext cx="2590800" cy="461665"/>
          </a:xfrm>
          <a:prstGeom prst="rect">
            <a:avLst/>
          </a:prstGeom>
        </p:spPr>
        <p:txBody>
          <a:bodyPr wrap="square">
            <a:spAutoFit/>
          </a:bodyPr>
          <a:lstStyle/>
          <a:p>
            <a:r>
              <a:rPr lang="en-AU" sz="2400" b="1" dirty="0" smtClean="0">
                <a:solidFill>
                  <a:srgbClr val="1F497D"/>
                </a:solidFill>
              </a:rPr>
              <a:t>Objective:</a:t>
            </a:r>
            <a:endParaRPr lang="en-US" sz="2400" b="1" dirty="0">
              <a:solidFill>
                <a:srgbClr val="1F497D"/>
              </a:solidFill>
            </a:endParaRPr>
          </a:p>
        </p:txBody>
      </p:sp>
      <p:sp>
        <p:nvSpPr>
          <p:cNvPr id="17" name="Rectangle 16"/>
          <p:cNvSpPr/>
          <p:nvPr/>
        </p:nvSpPr>
        <p:spPr>
          <a:xfrm>
            <a:off x="685800" y="685800"/>
            <a:ext cx="7772400" cy="338554"/>
          </a:xfrm>
          <a:prstGeom prst="rect">
            <a:avLst/>
          </a:prstGeom>
        </p:spPr>
        <p:txBody>
          <a:bodyPr wrap="square">
            <a:spAutoFit/>
          </a:bodyPr>
          <a:lstStyle/>
          <a:p>
            <a:r>
              <a:rPr lang="en-US" sz="1600" b="1" i="1" dirty="0">
                <a:solidFill>
                  <a:srgbClr val="FF0000"/>
                </a:solidFill>
              </a:rPr>
              <a:t>Products, locations and other details have been </a:t>
            </a:r>
            <a:r>
              <a:rPr lang="en-US" sz="1600" b="1" i="1" dirty="0" smtClean="0">
                <a:solidFill>
                  <a:srgbClr val="FF0000"/>
                </a:solidFill>
              </a:rPr>
              <a:t>changed </a:t>
            </a:r>
            <a:r>
              <a:rPr lang="en-US" sz="1600" b="1" i="1" dirty="0">
                <a:solidFill>
                  <a:srgbClr val="FF0000"/>
                </a:solidFill>
              </a:rPr>
              <a:t>for purposes of this example </a:t>
            </a:r>
          </a:p>
        </p:txBody>
      </p:sp>
    </p:spTree>
    <p:extLst>
      <p:ext uri="{BB962C8B-B14F-4D97-AF65-F5344CB8AC3E}">
        <p14:creationId xmlns:p14="http://schemas.microsoft.com/office/powerpoint/2010/main" val="6911685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smtClean="0"/>
              <a:t>Harmonisation</a:t>
            </a:r>
            <a:endParaRPr lang="en-US" sz="2800"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59</a:t>
            </a:fld>
            <a:endParaRPr lang="en-US" dirty="0">
              <a:solidFill>
                <a:srgbClr val="1F497D"/>
              </a:solidFill>
            </a:endParaRPr>
          </a:p>
        </p:txBody>
      </p:sp>
      <p:sp>
        <p:nvSpPr>
          <p:cNvPr id="6" name="Content Placeholder 8"/>
          <p:cNvSpPr txBox="1">
            <a:spLocks/>
          </p:cNvSpPr>
          <p:nvPr/>
        </p:nvSpPr>
        <p:spPr>
          <a:xfrm>
            <a:off x="308729" y="1277203"/>
            <a:ext cx="8657850" cy="1836600"/>
          </a:xfrm>
          <a:prstGeom prst="rect">
            <a:avLst/>
          </a:prstGeom>
        </p:spPr>
        <p:txBody>
          <a:bodyPr lIns="0" tIns="0" rIns="0" bIns="0"/>
          <a:lstStyle/>
          <a:p>
            <a:pPr>
              <a:lnSpc>
                <a:spcPct val="150000"/>
              </a:lnSpc>
            </a:pPr>
            <a:r>
              <a:rPr lang="en-US" sz="2000" dirty="0" err="1" smtClean="0">
                <a:solidFill>
                  <a:srgbClr val="1F497D"/>
                </a:solidFill>
              </a:rPr>
              <a:t>Harmonisation</a:t>
            </a:r>
            <a:r>
              <a:rPr lang="en-US" sz="2000" dirty="0" smtClean="0">
                <a:solidFill>
                  <a:srgbClr val="1F497D"/>
                </a:solidFill>
              </a:rPr>
              <a:t> </a:t>
            </a:r>
            <a:r>
              <a:rPr lang="en-GB" sz="2000" dirty="0">
                <a:solidFill>
                  <a:srgbClr val="1F497D"/>
                </a:solidFill>
              </a:rPr>
              <a:t>seeks to </a:t>
            </a:r>
            <a:r>
              <a:rPr lang="en-GB" sz="2000" dirty="0">
                <a:solidFill>
                  <a:srgbClr val="FF0000"/>
                </a:solidFill>
              </a:rPr>
              <a:t>reduce complexity </a:t>
            </a:r>
            <a:r>
              <a:rPr lang="en-GB" sz="2000" dirty="0">
                <a:solidFill>
                  <a:srgbClr val="1F497D"/>
                </a:solidFill>
              </a:rPr>
              <a:t>in formulation, SKU, etc. by identifying alternatives that are close to the current and will be implemented permanently.</a:t>
            </a:r>
          </a:p>
          <a:p>
            <a:pPr>
              <a:lnSpc>
                <a:spcPct val="150000"/>
              </a:lnSpc>
              <a:buFont typeface="Arial" pitchFamily="34" charset="0"/>
              <a:buChar char="•"/>
            </a:pPr>
            <a:endParaRPr lang="en-US" sz="2000" dirty="0" smtClean="0">
              <a:solidFill>
                <a:srgbClr val="1F497D"/>
              </a:solidFill>
            </a:endParaRPr>
          </a:p>
          <a:p>
            <a:pPr>
              <a:lnSpc>
                <a:spcPct val="150000"/>
              </a:lnSpc>
            </a:pPr>
            <a:r>
              <a:rPr lang="en-US" i="1" dirty="0" err="1">
                <a:solidFill>
                  <a:srgbClr val="1F497D"/>
                </a:solidFill>
              </a:rPr>
              <a:t>Harmonisation</a:t>
            </a:r>
            <a:r>
              <a:rPr lang="en-US" i="1" dirty="0">
                <a:solidFill>
                  <a:srgbClr val="1F497D"/>
                </a:solidFill>
              </a:rPr>
              <a:t> initiatives could be </a:t>
            </a:r>
            <a:r>
              <a:rPr lang="en-US" i="1" dirty="0" err="1" smtClean="0">
                <a:solidFill>
                  <a:srgbClr val="1F497D"/>
                </a:solidFill>
              </a:rPr>
              <a:t>globalising</a:t>
            </a:r>
            <a:r>
              <a:rPr lang="en-US" i="1" dirty="0" smtClean="0">
                <a:solidFill>
                  <a:srgbClr val="1F497D"/>
                </a:solidFill>
              </a:rPr>
              <a:t> formulations </a:t>
            </a:r>
            <a:r>
              <a:rPr lang="en-US" i="1" dirty="0">
                <a:solidFill>
                  <a:srgbClr val="1F497D"/>
                </a:solidFill>
              </a:rPr>
              <a:t>or functional packaging elements to reduce options down to less, or a </a:t>
            </a:r>
            <a:r>
              <a:rPr lang="en-US" i="1" dirty="0" smtClean="0">
                <a:solidFill>
                  <a:srgbClr val="1F497D"/>
                </a:solidFill>
              </a:rPr>
              <a:t>single.</a:t>
            </a:r>
          </a:p>
        </p:txBody>
      </p:sp>
      <p:graphicFrame>
        <p:nvGraphicFramePr>
          <p:cNvPr id="7" name="Diagram 6"/>
          <p:cNvGraphicFramePr/>
          <p:nvPr>
            <p:extLst>
              <p:ext uri="{D42A27DB-BD31-4B8C-83A1-F6EECF244321}">
                <p14:modId xmlns:p14="http://schemas.microsoft.com/office/powerpoint/2010/main" val="1166952118"/>
              </p:ext>
            </p:extLst>
          </p:nvPr>
        </p:nvGraphicFramePr>
        <p:xfrm>
          <a:off x="4040872" y="3140120"/>
          <a:ext cx="4419600" cy="294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p:cNvSpPr/>
          <p:nvPr/>
        </p:nvSpPr>
        <p:spPr>
          <a:xfrm>
            <a:off x="5869672" y="5654720"/>
            <a:ext cx="838200" cy="838200"/>
          </a:xfrm>
          <a:prstGeom prst="ellipse">
            <a:avLst/>
          </a:prstGeom>
          <a:solidFill>
            <a:srgbClr val="00C2CC"/>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63176503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ChangeArrowheads="1"/>
          </p:cNvSpPr>
          <p:nvPr>
            <p:ph type="title"/>
          </p:nvPr>
        </p:nvSpPr>
        <p:spPr/>
        <p:txBody>
          <a:bodyPr/>
          <a:lstStyle/>
          <a:p>
            <a:r>
              <a:rPr lang="en-US" smtClean="0"/>
              <a:t>Blind Evaluation</a:t>
            </a:r>
          </a:p>
        </p:txBody>
      </p:sp>
      <p:sp>
        <p:nvSpPr>
          <p:cNvPr id="73731" name="Rectangle 5"/>
          <p:cNvSpPr>
            <a:spLocks noGrp="1" noChangeArrowheads="1"/>
          </p:cNvSpPr>
          <p:nvPr>
            <p:ph type="body" idx="1"/>
          </p:nvPr>
        </p:nvSpPr>
        <p:spPr>
          <a:xfrm>
            <a:off x="823864" y="979200"/>
            <a:ext cx="7268935" cy="3085806"/>
          </a:xfrm>
        </p:spPr>
        <p:txBody>
          <a:bodyPr/>
          <a:lstStyle/>
          <a:p>
            <a:r>
              <a:rPr lang="en-US" dirty="0" smtClean="0"/>
              <a:t>Blinded Product Evaluation:</a:t>
            </a:r>
          </a:p>
          <a:p>
            <a:pPr lvl="1"/>
            <a:r>
              <a:rPr lang="en-US" dirty="0" smtClean="0"/>
              <a:t>The evaluation or ratings provided when the product is not identified either through packaging or other labeling.</a:t>
            </a:r>
          </a:p>
          <a:p>
            <a:pPr lvl="1"/>
            <a:r>
              <a:rPr lang="en-US" dirty="0" smtClean="0"/>
              <a:t>The purpose of the blinding is to remove from respondent consideration the effect of branding on the product evaluation. This is an attempt to obtain an evaluation that focuses on product characteristics unaffected by the influence of the brand and the image it conveys.</a:t>
            </a:r>
          </a:p>
          <a:p>
            <a:pPr lvl="2"/>
            <a:r>
              <a:rPr lang="en-US" dirty="0" smtClean="0"/>
              <a:t>At the end of the questionnaire questions can be added to determine if respondents knew or “guessed” what the product was.  This can be used to classify respondents to see if ratings were affected. </a:t>
            </a:r>
          </a:p>
        </p:txBody>
      </p:sp>
      <p:grpSp>
        <p:nvGrpSpPr>
          <p:cNvPr id="2" name="Group 19"/>
          <p:cNvGrpSpPr>
            <a:grpSpLocks/>
          </p:cNvGrpSpPr>
          <p:nvPr/>
        </p:nvGrpSpPr>
        <p:grpSpPr bwMode="auto">
          <a:xfrm>
            <a:off x="6084888" y="4927600"/>
            <a:ext cx="2462212" cy="1443038"/>
            <a:chOff x="1337" y="2436"/>
            <a:chExt cx="3287" cy="1772"/>
          </a:xfrm>
        </p:grpSpPr>
        <p:pic>
          <p:nvPicPr>
            <p:cNvPr id="73733" name="Picture 9" descr="H2O_Bottle_3_gal_nohandle"/>
            <p:cNvPicPr>
              <a:picLocks noChangeAspect="1" noChangeArrowheads="1"/>
            </p:cNvPicPr>
            <p:nvPr/>
          </p:nvPicPr>
          <p:blipFill>
            <a:blip r:embed="rId3" cstate="print"/>
            <a:srcRect/>
            <a:stretch>
              <a:fillRect/>
            </a:stretch>
          </p:blipFill>
          <p:spPr bwMode="auto">
            <a:xfrm>
              <a:off x="3217" y="2436"/>
              <a:ext cx="1407" cy="1766"/>
            </a:xfrm>
            <a:prstGeom prst="rect">
              <a:avLst/>
            </a:prstGeom>
            <a:noFill/>
            <a:ln w="9525">
              <a:noFill/>
              <a:miter lim="800000"/>
              <a:headEnd/>
              <a:tailEnd/>
            </a:ln>
          </p:spPr>
        </p:pic>
        <p:pic>
          <p:nvPicPr>
            <p:cNvPr id="73734" name="Picture 18" descr="H2O_Bottle_3_gal_nohandle"/>
            <p:cNvPicPr>
              <a:picLocks noChangeAspect="1" noChangeArrowheads="1"/>
            </p:cNvPicPr>
            <p:nvPr/>
          </p:nvPicPr>
          <p:blipFill>
            <a:blip r:embed="rId3" cstate="print"/>
            <a:srcRect/>
            <a:stretch>
              <a:fillRect/>
            </a:stretch>
          </p:blipFill>
          <p:spPr bwMode="auto">
            <a:xfrm>
              <a:off x="1337" y="2442"/>
              <a:ext cx="1407" cy="1766"/>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solidFill>
                  <a:srgbClr val="1F497D"/>
                </a:solidFill>
              </a:rPr>
              <a:t>Harmonisation</a:t>
            </a:r>
            <a:r>
              <a:rPr lang="en-US" sz="2800" dirty="0">
                <a:solidFill>
                  <a:srgbClr val="1F497D"/>
                </a:solidFill>
              </a:rPr>
              <a:t> </a:t>
            </a:r>
            <a:r>
              <a:rPr lang="en-US" sz="2800" u="sng" dirty="0">
                <a:solidFill>
                  <a:srgbClr val="1F497D"/>
                </a:solidFill>
              </a:rPr>
              <a:t>Example </a:t>
            </a:r>
            <a:endParaRPr lang="en-US" u="sng"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60</a:t>
            </a:fld>
            <a:endParaRPr lang="en-US" dirty="0">
              <a:solidFill>
                <a:srgbClr val="1F497D"/>
              </a:solidFill>
            </a:endParaRPr>
          </a:p>
        </p:txBody>
      </p:sp>
      <p:sp>
        <p:nvSpPr>
          <p:cNvPr id="5" name="Rounded Rectangle 1"/>
          <p:cNvSpPr>
            <a:spLocks noChangeArrowheads="1"/>
          </p:cNvSpPr>
          <p:nvPr/>
        </p:nvSpPr>
        <p:spPr bwMode="auto">
          <a:xfrm>
            <a:off x="304800" y="1405237"/>
            <a:ext cx="8229600" cy="1981199"/>
          </a:xfrm>
          <a:prstGeom prst="roundRect">
            <a:avLst>
              <a:gd name="adj" fmla="val 16667"/>
            </a:avLst>
          </a:prstGeom>
          <a:solidFill>
            <a:schemeClr val="bg1">
              <a:lumMod val="75000"/>
              <a:alpha val="29019"/>
            </a:schemeClr>
          </a:solidFill>
          <a:ln>
            <a:noFill/>
          </a:ln>
        </p:spPr>
        <p:txBody>
          <a:bodyPr/>
          <a:lstStyle/>
          <a:p>
            <a:pPr marL="525780" indent="-342900">
              <a:spcBef>
                <a:spcPts val="600"/>
              </a:spcBef>
              <a:spcAft>
                <a:spcPct val="30000"/>
              </a:spcAft>
              <a:buClr>
                <a:srgbClr val="FF8923"/>
              </a:buClr>
              <a:buSzPct val="100000"/>
              <a:buFont typeface="Arial" pitchFamily="34" charset="0"/>
              <a:buChar char="•"/>
              <a:defRPr/>
            </a:pPr>
            <a:r>
              <a:rPr lang="en-US" sz="2000" dirty="0">
                <a:solidFill>
                  <a:srgbClr val="1F497D"/>
                </a:solidFill>
              </a:rPr>
              <a:t>The purpose of this project is to discover a common Dove shampoo platform to be used </a:t>
            </a:r>
            <a:r>
              <a:rPr lang="en-US" sz="2000" dirty="0" smtClean="0">
                <a:solidFill>
                  <a:srgbClr val="1F497D"/>
                </a:solidFill>
              </a:rPr>
              <a:t>globally.</a:t>
            </a:r>
            <a:endParaRPr lang="en-US" sz="2000" dirty="0">
              <a:solidFill>
                <a:srgbClr val="1F497D"/>
              </a:solidFill>
            </a:endParaRPr>
          </a:p>
          <a:p>
            <a:pPr marL="525780" indent="-342900">
              <a:spcBef>
                <a:spcPts val="600"/>
              </a:spcBef>
              <a:spcAft>
                <a:spcPct val="30000"/>
              </a:spcAft>
              <a:buClr>
                <a:srgbClr val="FF8923"/>
              </a:buClr>
              <a:buSzPct val="100000"/>
              <a:buFont typeface="Arial" pitchFamily="34" charset="0"/>
              <a:buChar char="•"/>
              <a:defRPr/>
            </a:pPr>
            <a:r>
              <a:rPr lang="en-US" sz="2000" dirty="0">
                <a:solidFill>
                  <a:srgbClr val="1F497D"/>
                </a:solidFill>
              </a:rPr>
              <a:t>As there are currently 40 formulations of shampoo globally, the goal is to significantly reduce the number of formulations, which can result in a total savings of approximately 5-10 million Euros. </a:t>
            </a:r>
          </a:p>
        </p:txBody>
      </p:sp>
      <p:sp>
        <p:nvSpPr>
          <p:cNvPr id="6" name="Rectangle 5"/>
          <p:cNvSpPr/>
          <p:nvPr/>
        </p:nvSpPr>
        <p:spPr>
          <a:xfrm>
            <a:off x="338350" y="940814"/>
            <a:ext cx="2590800" cy="461665"/>
          </a:xfrm>
          <a:prstGeom prst="rect">
            <a:avLst/>
          </a:prstGeom>
        </p:spPr>
        <p:txBody>
          <a:bodyPr wrap="square">
            <a:spAutoFit/>
          </a:bodyPr>
          <a:lstStyle/>
          <a:p>
            <a:r>
              <a:rPr lang="en-AU" sz="2400" b="1" dirty="0" smtClean="0">
                <a:solidFill>
                  <a:srgbClr val="1F497D"/>
                </a:solidFill>
              </a:rPr>
              <a:t>Situation Analysis:</a:t>
            </a:r>
            <a:endParaRPr lang="en-US" sz="2400" b="1" dirty="0">
              <a:solidFill>
                <a:srgbClr val="1F497D"/>
              </a:solidFill>
            </a:endParaRPr>
          </a:p>
        </p:txBody>
      </p:sp>
      <p:sp>
        <p:nvSpPr>
          <p:cNvPr id="7" name="Rounded Rectangle 1"/>
          <p:cNvSpPr>
            <a:spLocks noChangeArrowheads="1"/>
          </p:cNvSpPr>
          <p:nvPr/>
        </p:nvSpPr>
        <p:spPr bwMode="auto">
          <a:xfrm>
            <a:off x="304800" y="4114801"/>
            <a:ext cx="8229600" cy="1295399"/>
          </a:xfrm>
          <a:prstGeom prst="roundRect">
            <a:avLst>
              <a:gd name="adj" fmla="val 16667"/>
            </a:avLst>
          </a:prstGeom>
          <a:solidFill>
            <a:schemeClr val="bg1">
              <a:lumMod val="75000"/>
              <a:alpha val="29019"/>
            </a:schemeClr>
          </a:solidFill>
          <a:ln>
            <a:noFill/>
          </a:ln>
        </p:spPr>
        <p:txBody>
          <a:bodyPr/>
          <a:lstStyle/>
          <a:p>
            <a:pPr marL="525780" indent="-342900">
              <a:spcBef>
                <a:spcPts val="600"/>
              </a:spcBef>
              <a:spcAft>
                <a:spcPct val="30000"/>
              </a:spcAft>
              <a:buClr>
                <a:srgbClr val="FF8923"/>
              </a:buClr>
              <a:buSzPct val="100000"/>
              <a:buFont typeface="Arial" pitchFamily="34" charset="0"/>
              <a:buChar char="•"/>
              <a:defRPr/>
            </a:pPr>
            <a:r>
              <a:rPr lang="en-US" sz="2000" dirty="0">
                <a:solidFill>
                  <a:srgbClr val="1F497D"/>
                </a:solidFill>
              </a:rPr>
              <a:t>The objective of this study is to </a:t>
            </a:r>
            <a:r>
              <a:rPr lang="en-US" sz="2000" dirty="0" smtClean="0">
                <a:solidFill>
                  <a:srgbClr val="1F497D"/>
                </a:solidFill>
              </a:rPr>
              <a:t>determine </a:t>
            </a:r>
            <a:r>
              <a:rPr lang="en-US" sz="2000" dirty="0">
                <a:solidFill>
                  <a:srgbClr val="1F497D"/>
                </a:solidFill>
              </a:rPr>
              <a:t>if no significant differences exist in overall consumer preference between the prototype and the current Dove shampoo in the </a:t>
            </a:r>
            <a:r>
              <a:rPr lang="en-US" sz="2000" dirty="0" smtClean="0">
                <a:solidFill>
                  <a:srgbClr val="1F497D"/>
                </a:solidFill>
              </a:rPr>
              <a:t>United Kingdom.</a:t>
            </a:r>
            <a:endParaRPr lang="en-US" sz="2000" dirty="0">
              <a:solidFill>
                <a:srgbClr val="1F497D"/>
              </a:solidFill>
            </a:endParaRPr>
          </a:p>
        </p:txBody>
      </p:sp>
      <p:sp>
        <p:nvSpPr>
          <p:cNvPr id="8" name="Rectangle 7"/>
          <p:cNvSpPr/>
          <p:nvPr/>
        </p:nvSpPr>
        <p:spPr>
          <a:xfrm>
            <a:off x="304800" y="3653135"/>
            <a:ext cx="2590800" cy="461665"/>
          </a:xfrm>
          <a:prstGeom prst="rect">
            <a:avLst/>
          </a:prstGeom>
        </p:spPr>
        <p:txBody>
          <a:bodyPr wrap="square">
            <a:spAutoFit/>
          </a:bodyPr>
          <a:lstStyle/>
          <a:p>
            <a:r>
              <a:rPr lang="en-AU" sz="2400" b="1" dirty="0" smtClean="0">
                <a:solidFill>
                  <a:srgbClr val="1F497D"/>
                </a:solidFill>
              </a:rPr>
              <a:t>Objective:</a:t>
            </a:r>
            <a:endParaRPr lang="en-US" sz="2400" b="1" dirty="0">
              <a:solidFill>
                <a:srgbClr val="1F497D"/>
              </a:solidFill>
            </a:endParaRPr>
          </a:p>
        </p:txBody>
      </p:sp>
      <p:pic>
        <p:nvPicPr>
          <p:cNvPr id="9" name="Picture 2" descr="https://encrypted-tbn1.gstatic.com/images?q=tbn:ANd9GcSMAq8bC-rUT8oUwMhv8tVx9PHZ6MTKMtnEBG2HtwHs2DgFJtgz"/>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5101" y="4800600"/>
            <a:ext cx="1609299" cy="179062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25120" y="637282"/>
            <a:ext cx="7937880" cy="338554"/>
          </a:xfrm>
          <a:prstGeom prst="rect">
            <a:avLst/>
          </a:prstGeom>
        </p:spPr>
        <p:txBody>
          <a:bodyPr wrap="square">
            <a:spAutoFit/>
          </a:bodyPr>
          <a:lstStyle/>
          <a:p>
            <a:r>
              <a:rPr lang="en-US" sz="1600" i="1" dirty="0">
                <a:solidFill>
                  <a:srgbClr val="FF0000"/>
                </a:solidFill>
              </a:rPr>
              <a:t>Products, locations and other details have been modified for purposes of this example </a:t>
            </a:r>
          </a:p>
        </p:txBody>
      </p:sp>
    </p:spTree>
    <p:extLst>
      <p:ext uri="{BB962C8B-B14F-4D97-AF65-F5344CB8AC3E}">
        <p14:creationId xmlns:p14="http://schemas.microsoft.com/office/powerpoint/2010/main" val="122932282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CC864A6-CB32-4E83-8B93-662A8EB444D1}" type="slidenum">
              <a:rPr lang="en-US" smtClean="0">
                <a:solidFill>
                  <a:srgbClr val="FFFFFF"/>
                </a:solidFill>
              </a:rPr>
              <a:pPr/>
              <a:t>61</a:t>
            </a:fld>
            <a:endParaRPr lang="en-US" dirty="0">
              <a:solidFill>
                <a:srgbClr val="FFFFFF"/>
              </a:solidFill>
            </a:endParaRPr>
          </a:p>
        </p:txBody>
      </p:sp>
      <p:sp>
        <p:nvSpPr>
          <p:cNvPr id="7" name="Title 1"/>
          <p:cNvSpPr>
            <a:spLocks noGrp="1"/>
          </p:cNvSpPr>
          <p:nvPr>
            <p:ph type="ctrTitle"/>
          </p:nvPr>
        </p:nvSpPr>
        <p:spPr bwMode="auto">
          <a:xfrm>
            <a:off x="141288" y="3184497"/>
            <a:ext cx="4419137" cy="498598"/>
          </a:xfrm>
          <a:noFill/>
          <a:ln>
            <a:miter lim="800000"/>
            <a:headEnd/>
            <a:tailEnd/>
          </a:ln>
        </p:spPr>
        <p:txBody>
          <a:bodyPr vert="horz" numCol="1" compatLnSpc="1">
            <a:prstTxWarp prst="textNoShape">
              <a:avLst/>
            </a:prstTxWarp>
          </a:bodyPr>
          <a:lstStyle/>
          <a:p>
            <a:pPr eaLnBrk="1" hangingPunct="1"/>
            <a:r>
              <a:rPr lang="en-GB" dirty="0" smtClean="0"/>
              <a:t>Design of VIP Studies</a:t>
            </a:r>
            <a:endParaRPr lang="en-US" dirty="0" smtClean="0"/>
          </a:p>
        </p:txBody>
      </p:sp>
    </p:spTree>
    <p:extLst>
      <p:ext uri="{BB962C8B-B14F-4D97-AF65-F5344CB8AC3E}">
        <p14:creationId xmlns:p14="http://schemas.microsoft.com/office/powerpoint/2010/main" val="73038555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VIP Test Design Summary</a:t>
            </a:r>
            <a:endParaRPr lang="en-US" sz="2800" dirty="0"/>
          </a:p>
        </p:txBody>
      </p:sp>
      <p:graphicFrame>
        <p:nvGraphicFramePr>
          <p:cNvPr id="5" name="Content Placeholder 4"/>
          <p:cNvGraphicFramePr>
            <a:graphicFrameLocks noGrp="1"/>
          </p:cNvGraphicFramePr>
          <p:nvPr>
            <p:ph idx="1"/>
          </p:nvPr>
        </p:nvGraphicFramePr>
        <p:xfrm>
          <a:off x="352425" y="982663"/>
          <a:ext cx="8658224" cy="5330367"/>
        </p:xfrm>
        <a:graphic>
          <a:graphicData uri="http://schemas.openxmlformats.org/drawingml/2006/table">
            <a:tbl>
              <a:tblPr firstRow="1" bandRow="1">
                <a:tableStyleId>{5C22544A-7EE6-4342-B048-85BDC9FD1C3A}</a:tableStyleId>
              </a:tblPr>
              <a:tblGrid>
                <a:gridCol w="2164556"/>
                <a:gridCol w="2164556"/>
                <a:gridCol w="2164556"/>
                <a:gridCol w="2164556"/>
              </a:tblGrid>
              <a:tr h="438327">
                <a:tc>
                  <a:txBody>
                    <a:bodyPr/>
                    <a:lstStyle/>
                    <a:p>
                      <a:endParaRPr lang="en-US" dirty="0"/>
                    </a:p>
                  </a:txBody>
                  <a:tcPr marL="88802" marR="88802"/>
                </a:tc>
                <a:tc>
                  <a:txBody>
                    <a:bodyPr/>
                    <a:lstStyle/>
                    <a:p>
                      <a:pPr algn="ctr"/>
                      <a:r>
                        <a:rPr lang="en-US" dirty="0" smtClean="0"/>
                        <a:t>Flexibility (Interchangeability)</a:t>
                      </a:r>
                      <a:endParaRPr lang="en-US" dirty="0"/>
                    </a:p>
                  </a:txBody>
                  <a:tcPr marL="88802" marR="88802"/>
                </a:tc>
                <a:tc>
                  <a:txBody>
                    <a:bodyPr/>
                    <a:lstStyle/>
                    <a:p>
                      <a:pPr algn="ctr"/>
                      <a:r>
                        <a:rPr lang="en-US" dirty="0" err="1" smtClean="0"/>
                        <a:t>Rationalisation</a:t>
                      </a:r>
                      <a:r>
                        <a:rPr lang="en-US" dirty="0" smtClean="0"/>
                        <a:t> </a:t>
                      </a:r>
                    </a:p>
                    <a:p>
                      <a:pPr algn="ctr"/>
                      <a:r>
                        <a:rPr lang="en-US" dirty="0" smtClean="0"/>
                        <a:t>(VIP)</a:t>
                      </a:r>
                      <a:endParaRPr lang="en-US" dirty="0"/>
                    </a:p>
                  </a:txBody>
                  <a:tcPr marL="88802" marR="88802"/>
                </a:tc>
                <a:tc>
                  <a:txBody>
                    <a:bodyPr/>
                    <a:lstStyle/>
                    <a:p>
                      <a:pPr algn="ctr"/>
                      <a:r>
                        <a:rPr lang="en-US" dirty="0" err="1" smtClean="0"/>
                        <a:t>Harmonisation</a:t>
                      </a:r>
                      <a:endParaRPr lang="en-US" dirty="0"/>
                    </a:p>
                  </a:txBody>
                  <a:tcPr marL="88802" marR="88802"/>
                </a:tc>
              </a:tr>
              <a:tr h="704673">
                <a:tc>
                  <a:txBody>
                    <a:bodyPr/>
                    <a:lstStyle/>
                    <a:p>
                      <a:r>
                        <a:rPr lang="en-US" dirty="0" smtClean="0"/>
                        <a:t>Target Group</a:t>
                      </a:r>
                      <a:endParaRPr lang="en-US" dirty="0"/>
                    </a:p>
                  </a:txBody>
                  <a:tcPr marL="88802" marR="88802"/>
                </a:tc>
                <a:tc gridSpan="3">
                  <a:txBody>
                    <a:bodyPr/>
                    <a:lstStyle/>
                    <a:p>
                      <a:pPr algn="ctr"/>
                      <a:r>
                        <a:rPr lang="en-US" sz="1800" kern="1200" baseline="0" dirty="0" smtClean="0">
                          <a:solidFill>
                            <a:schemeClr val="dk1"/>
                          </a:solidFill>
                          <a:latin typeface="+mn-lt"/>
                          <a:ea typeface="+mn-ea"/>
                          <a:cs typeface="+mn-cs"/>
                        </a:rPr>
                        <a:t>Brand users of the SKU/variant split into heavy, medium</a:t>
                      </a:r>
                    </a:p>
                    <a:p>
                      <a:pPr algn="ctr"/>
                      <a:r>
                        <a:rPr lang="en-US" sz="1800" kern="1200" baseline="0" dirty="0" smtClean="0">
                          <a:solidFill>
                            <a:schemeClr val="dk1"/>
                          </a:solidFill>
                          <a:latin typeface="+mn-lt"/>
                          <a:ea typeface="+mn-ea"/>
                          <a:cs typeface="+mn-cs"/>
                        </a:rPr>
                        <a:t>and light in proportion to their contribution of volume.  </a:t>
                      </a:r>
                      <a:endParaRPr lang="en-US" dirty="0"/>
                    </a:p>
                  </a:txBody>
                  <a:tcPr marL="88802" marR="88802"/>
                </a:tc>
                <a:tc hMerge="1">
                  <a:txBody>
                    <a:bodyPr/>
                    <a:lstStyle/>
                    <a:p>
                      <a:endParaRPr lang="en-US"/>
                    </a:p>
                  </a:txBody>
                  <a:tcPr/>
                </a:tc>
                <a:tc hMerge="1">
                  <a:txBody>
                    <a:bodyPr/>
                    <a:lstStyle/>
                    <a:p>
                      <a:endParaRPr lang="en-US" dirty="0"/>
                    </a:p>
                  </a:txBody>
                  <a:tcPr/>
                </a:tc>
              </a:tr>
              <a:tr h="438327">
                <a:tc>
                  <a:txBody>
                    <a:bodyPr/>
                    <a:lstStyle/>
                    <a:p>
                      <a:r>
                        <a:rPr lang="en-US" dirty="0" smtClean="0"/>
                        <a:t>Blind/Branded</a:t>
                      </a:r>
                      <a:endParaRPr lang="en-US" dirty="0"/>
                    </a:p>
                  </a:txBody>
                  <a:tcPr marL="88802" marR="88802"/>
                </a:tc>
                <a:tc gridSpan="3">
                  <a:txBody>
                    <a:bodyPr/>
                    <a:lstStyle/>
                    <a:p>
                      <a:pPr algn="ctr"/>
                      <a:r>
                        <a:rPr lang="en-US" dirty="0" smtClean="0"/>
                        <a:t>Branded</a:t>
                      </a:r>
                      <a:endParaRPr lang="en-US" dirty="0"/>
                    </a:p>
                  </a:txBody>
                  <a:tcPr marL="88802" marR="88802"/>
                </a:tc>
                <a:tc hMerge="1">
                  <a:txBody>
                    <a:bodyPr/>
                    <a:lstStyle/>
                    <a:p>
                      <a:endParaRPr lang="en-US" dirty="0"/>
                    </a:p>
                  </a:txBody>
                  <a:tcPr/>
                </a:tc>
                <a:tc hMerge="1">
                  <a:txBody>
                    <a:bodyPr/>
                    <a:lstStyle/>
                    <a:p>
                      <a:endParaRPr lang="en-US" dirty="0"/>
                    </a:p>
                  </a:txBody>
                  <a:tcPr/>
                </a:tc>
              </a:tr>
              <a:tr h="904609">
                <a:tc>
                  <a:txBody>
                    <a:bodyPr/>
                    <a:lstStyle/>
                    <a:p>
                      <a:r>
                        <a:rPr lang="en-US" dirty="0" smtClean="0"/>
                        <a:t>Test Design </a:t>
                      </a:r>
                      <a:endParaRPr lang="en-US" dirty="0"/>
                    </a:p>
                  </a:txBody>
                  <a:tcPr marL="88802" marR="88802"/>
                </a:tc>
                <a:tc gridSpan="3">
                  <a:txBody>
                    <a:bodyPr/>
                    <a:lstStyle/>
                    <a:p>
                      <a:pPr algn="ctr"/>
                      <a:r>
                        <a:rPr lang="en-US" dirty="0" smtClean="0"/>
                        <a:t>Paired Comparison with two separate product usage periods.  Product is rotated so</a:t>
                      </a:r>
                      <a:r>
                        <a:rPr lang="en-US" baseline="0" dirty="0" smtClean="0"/>
                        <a:t> that half of respondents use current first and the other half use VIP first.</a:t>
                      </a:r>
                      <a:endParaRPr lang="en-US" dirty="0"/>
                    </a:p>
                  </a:txBody>
                  <a:tcPr marL="88802" marR="88802"/>
                </a:tc>
                <a:tc hMerge="1">
                  <a:txBody>
                    <a:bodyPr/>
                    <a:lstStyle/>
                    <a:p>
                      <a:endParaRPr lang="en-US" dirty="0"/>
                    </a:p>
                  </a:txBody>
                  <a:tcPr/>
                </a:tc>
                <a:tc hMerge="1">
                  <a:txBody>
                    <a:bodyPr/>
                    <a:lstStyle/>
                    <a:p>
                      <a:endParaRPr lang="en-US" dirty="0"/>
                    </a:p>
                  </a:txBody>
                  <a:tcPr/>
                </a:tc>
              </a:tr>
              <a:tr h="438327">
                <a:tc>
                  <a:txBody>
                    <a:bodyPr/>
                    <a:lstStyle/>
                    <a:p>
                      <a:r>
                        <a:rPr lang="en-US" dirty="0" smtClean="0"/>
                        <a:t>Number of Prototypes</a:t>
                      </a:r>
                      <a:endParaRPr lang="en-US" dirty="0"/>
                    </a:p>
                  </a:txBody>
                  <a:tcPr marL="88802" marR="88802"/>
                </a:tc>
                <a:tc gridSpan="3">
                  <a:txBody>
                    <a:bodyPr/>
                    <a:lstStyle/>
                    <a:p>
                      <a:pPr algn="ctr"/>
                      <a:r>
                        <a:rPr lang="en-US" dirty="0" smtClean="0"/>
                        <a:t>Only 1 is recommended </a:t>
                      </a:r>
                      <a:endParaRPr lang="en-US" dirty="0"/>
                    </a:p>
                  </a:txBody>
                  <a:tcPr marL="88802" marR="88802"/>
                </a:tc>
                <a:tc hMerge="1">
                  <a:txBody>
                    <a:bodyPr/>
                    <a:lstStyle/>
                    <a:p>
                      <a:endParaRPr lang="en-US" dirty="0"/>
                    </a:p>
                  </a:txBody>
                  <a:tcPr/>
                </a:tc>
                <a:tc hMerge="1">
                  <a:txBody>
                    <a:bodyPr/>
                    <a:lstStyle/>
                    <a:p>
                      <a:endParaRPr lang="en-US" dirty="0"/>
                    </a:p>
                  </a:txBody>
                  <a:tcPr/>
                </a:tc>
              </a:tr>
              <a:tr h="438327">
                <a:tc>
                  <a:txBody>
                    <a:bodyPr/>
                    <a:lstStyle/>
                    <a:p>
                      <a:r>
                        <a:rPr lang="en-US" dirty="0" smtClean="0"/>
                        <a:t>Sample Size</a:t>
                      </a:r>
                      <a:endParaRPr lang="en-US" dirty="0"/>
                    </a:p>
                  </a:txBody>
                  <a:tcPr marL="88802" marR="88802"/>
                </a:tc>
                <a:tc>
                  <a:txBody>
                    <a:bodyPr/>
                    <a:lstStyle/>
                    <a:p>
                      <a:r>
                        <a:rPr lang="en-US" dirty="0" smtClean="0"/>
                        <a:t>400</a:t>
                      </a:r>
                      <a:endParaRPr lang="en-US" dirty="0"/>
                    </a:p>
                  </a:txBody>
                  <a:tcPr marL="88802" marR="88802"/>
                </a:tc>
                <a:tc>
                  <a:txBody>
                    <a:bodyPr/>
                    <a:lstStyle/>
                    <a:p>
                      <a:r>
                        <a:rPr lang="en-US" dirty="0" smtClean="0"/>
                        <a:t>250</a:t>
                      </a:r>
                      <a:endParaRPr lang="en-US" dirty="0"/>
                    </a:p>
                  </a:txBody>
                  <a:tcPr marL="88802" marR="88802"/>
                </a:tc>
                <a:tc>
                  <a:txBody>
                    <a:bodyPr/>
                    <a:lstStyle/>
                    <a:p>
                      <a:r>
                        <a:rPr lang="en-US" dirty="0" smtClean="0"/>
                        <a:t>200</a:t>
                      </a:r>
                      <a:endParaRPr lang="en-US" dirty="0"/>
                    </a:p>
                  </a:txBody>
                  <a:tcPr marL="88802" marR="88802"/>
                </a:tc>
              </a:tr>
              <a:tr h="904609">
                <a:tc>
                  <a:txBody>
                    <a:bodyPr/>
                    <a:lstStyle/>
                    <a:p>
                      <a:r>
                        <a:rPr lang="en-US" dirty="0" smtClean="0"/>
                        <a:t>Data Collection</a:t>
                      </a:r>
                      <a:endParaRPr lang="en-US" dirty="0"/>
                    </a:p>
                  </a:txBody>
                  <a:tcPr marL="88802" marR="88802"/>
                </a:tc>
                <a:tc gridSpan="3">
                  <a:txBody>
                    <a:bodyPr/>
                    <a:lstStyle/>
                    <a:p>
                      <a:pPr algn="ctr"/>
                      <a:r>
                        <a:rPr lang="en-US" b="1" dirty="0" smtClean="0"/>
                        <a:t>In home is standard.</a:t>
                      </a:r>
                      <a:r>
                        <a:rPr lang="en-US" b="1" baseline="0" dirty="0" smtClean="0"/>
                        <a:t>  </a:t>
                      </a:r>
                    </a:p>
                    <a:p>
                      <a:pPr algn="ctr"/>
                      <a:r>
                        <a:rPr lang="en-US" baseline="0" dirty="0" smtClean="0"/>
                        <a:t>Central location upon approval and only if it replicates normal consumption.</a:t>
                      </a:r>
                      <a:endParaRPr lang="en-US" dirty="0"/>
                    </a:p>
                  </a:txBody>
                  <a:tcPr marL="88802" marR="88802"/>
                </a:tc>
                <a:tc hMerge="1">
                  <a:txBody>
                    <a:bodyPr/>
                    <a:lstStyle/>
                    <a:p>
                      <a:endParaRPr lang="en-US" dirty="0"/>
                    </a:p>
                  </a:txBody>
                  <a:tcPr/>
                </a:tc>
                <a:tc hMerge="1">
                  <a:txBody>
                    <a:bodyPr/>
                    <a:lstStyle/>
                    <a:p>
                      <a:endParaRPr lang="en-US" dirty="0"/>
                    </a:p>
                  </a:txBody>
                  <a:tcPr/>
                </a:tc>
              </a:tr>
              <a:tr h="633227">
                <a:tc>
                  <a:txBody>
                    <a:bodyPr/>
                    <a:lstStyle/>
                    <a:p>
                      <a:r>
                        <a:rPr lang="en-US" dirty="0" smtClean="0"/>
                        <a:t>Usage Period</a:t>
                      </a:r>
                      <a:endParaRPr lang="en-US" dirty="0"/>
                    </a:p>
                  </a:txBody>
                  <a:tcPr marL="88802" marR="88802"/>
                </a:tc>
                <a:tc gridSpan="3">
                  <a:txBody>
                    <a:bodyPr/>
                    <a:lstStyle/>
                    <a:p>
                      <a:pPr algn="ctr"/>
                      <a:r>
                        <a:rPr lang="en-US" dirty="0" smtClean="0"/>
                        <a:t>Allow for multiple use occasions necessary to assess the product adequately </a:t>
                      </a:r>
                      <a:endParaRPr lang="en-US" dirty="0"/>
                    </a:p>
                  </a:txBody>
                  <a:tcPr marL="88802" marR="88802"/>
                </a:tc>
                <a:tc hMerge="1">
                  <a:txBody>
                    <a:bodyPr/>
                    <a:lstStyle/>
                    <a:p>
                      <a:endParaRPr lang="en-US"/>
                    </a:p>
                  </a:txBody>
                  <a:tcPr/>
                </a:tc>
                <a:tc hMerge="1">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62</a:t>
            </a:fld>
            <a:endParaRPr lang="en-US">
              <a:solidFill>
                <a:srgbClr val="1F497D"/>
              </a:solidFill>
            </a:endParaRPr>
          </a:p>
        </p:txBody>
      </p:sp>
    </p:spTree>
    <p:extLst>
      <p:ext uri="{BB962C8B-B14F-4D97-AF65-F5344CB8AC3E}">
        <p14:creationId xmlns:p14="http://schemas.microsoft.com/office/powerpoint/2010/main" val="42729193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Picture 17" descr="http://img4-1.realsimple.timeinc.net/images/0809/family-meal_36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497" b="13116"/>
          <a:stretch/>
        </p:blipFill>
        <p:spPr bwMode="auto">
          <a:xfrm>
            <a:off x="6824" y="2971800"/>
            <a:ext cx="5715000" cy="3927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5486400" y="2667000"/>
            <a:ext cx="2971800" cy="2750880"/>
          </a:xfrm>
          <a:prstGeom prst="rect">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838200" y="914400"/>
            <a:ext cx="7315200" cy="1752600"/>
          </a:xfrm>
        </p:spPr>
        <p:txBody>
          <a:bodyPr/>
          <a:lstStyle/>
          <a:p>
            <a:r>
              <a:rPr lang="en-US" dirty="0"/>
              <a:t/>
            </a:r>
            <a:br>
              <a:rPr lang="en-US" dirty="0"/>
            </a:br>
            <a:r>
              <a:rPr lang="en-US" dirty="0"/>
              <a:t>1 </a:t>
            </a:r>
            <a:r>
              <a:rPr lang="en-US" dirty="0" smtClean="0"/>
              <a:t>final stage branded prototype </a:t>
            </a:r>
            <a:r>
              <a:rPr lang="en-US" dirty="0"/>
              <a:t>should be </a:t>
            </a:r>
            <a:r>
              <a:rPr lang="en-US" dirty="0" smtClean="0"/>
              <a:t>tested</a:t>
            </a:r>
            <a:br>
              <a:rPr lang="en-US" dirty="0" smtClean="0"/>
            </a:br>
            <a:r>
              <a:rPr lang="en-US" dirty="0" smtClean="0"/>
              <a:t/>
            </a:r>
            <a:br>
              <a:rPr lang="en-US" dirty="0" smtClean="0"/>
            </a:br>
            <a:r>
              <a:rPr lang="en-US" dirty="0" smtClean="0"/>
              <a:t>In-home Usage is standard. Exceptions need to be approved by UL category VP</a:t>
            </a:r>
            <a:br>
              <a:rPr lang="en-US" dirty="0" smtClean="0"/>
            </a:br>
            <a:r>
              <a:rPr lang="en-US" dirty="0"/>
              <a:t/>
            </a:r>
            <a:br>
              <a:rPr lang="en-US" dirty="0"/>
            </a:br>
            <a:r>
              <a:rPr lang="en-US" dirty="0" smtClean="0"/>
              <a:t>Allow for </a:t>
            </a:r>
            <a:r>
              <a:rPr lang="en-US" dirty="0"/>
              <a:t>multiple use occasions </a:t>
            </a:r>
            <a:r>
              <a:rPr lang="en-US" dirty="0" smtClean="0"/>
              <a:t>if possible to </a:t>
            </a:r>
            <a:r>
              <a:rPr lang="en-US" dirty="0"/>
              <a:t>assess the product adequately </a:t>
            </a:r>
            <a:br>
              <a:rPr lang="en-US" dirty="0"/>
            </a:br>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63</a:t>
            </a:fld>
            <a:endParaRPr lang="en-US" dirty="0">
              <a:solidFill>
                <a:srgbClr val="1F497D"/>
              </a:solidFill>
            </a:endParaRPr>
          </a:p>
        </p:txBody>
      </p:sp>
      <p:sp>
        <p:nvSpPr>
          <p:cNvPr id="5" name="Title 1"/>
          <p:cNvSpPr txBox="1">
            <a:spLocks/>
          </p:cNvSpPr>
          <p:nvPr/>
        </p:nvSpPr>
        <p:spPr>
          <a:xfrm>
            <a:off x="838800" y="97200"/>
            <a:ext cx="8162325" cy="612000"/>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2800" smtClean="0">
                <a:solidFill>
                  <a:srgbClr val="1F497D"/>
                </a:solidFill>
              </a:rPr>
              <a:t>Methodology</a:t>
            </a:r>
            <a:endParaRPr lang="en-US" sz="2800" dirty="0">
              <a:solidFill>
                <a:srgbClr val="1F497D"/>
              </a:solidFill>
            </a:endParaRPr>
          </a:p>
        </p:txBody>
      </p:sp>
      <p:pic>
        <p:nvPicPr>
          <p:cNvPr id="8" name="Picture 7" descr="http://media.rd.com/rd/images/rdc/books/dollar-saavy/15-Foods-You-Should-Never-Buy-Again/15-Foods-You-Should-Never-Buy-Again-15-a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18" t="10813" r="37239" b="10321"/>
          <a:stretch/>
        </p:blipFill>
        <p:spPr bwMode="auto">
          <a:xfrm>
            <a:off x="5689148" y="2819400"/>
            <a:ext cx="2566304" cy="247977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867400" y="3886200"/>
            <a:ext cx="990600" cy="685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0000"/>
                </a:solidFill>
              </a:rPr>
              <a:t>Brand X</a:t>
            </a:r>
            <a:endParaRPr lang="en-US" sz="2000" dirty="0">
              <a:solidFill>
                <a:srgbClr val="000000"/>
              </a:solidFill>
            </a:endParaRPr>
          </a:p>
        </p:txBody>
      </p:sp>
      <p:sp>
        <p:nvSpPr>
          <p:cNvPr id="10" name="Rounded Rectangle 9"/>
          <p:cNvSpPr/>
          <p:nvPr/>
        </p:nvSpPr>
        <p:spPr>
          <a:xfrm>
            <a:off x="7162800" y="3886200"/>
            <a:ext cx="990600" cy="6858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0000"/>
                </a:solidFill>
              </a:rPr>
              <a:t>Brand X</a:t>
            </a:r>
            <a:endParaRPr lang="en-US" sz="2000" dirty="0">
              <a:solidFill>
                <a:srgbClr val="000000"/>
              </a:solidFill>
            </a:endParaRPr>
          </a:p>
        </p:txBody>
      </p:sp>
    </p:spTree>
    <p:extLst>
      <p:ext uri="{BB962C8B-B14F-4D97-AF65-F5344CB8AC3E}">
        <p14:creationId xmlns:p14="http://schemas.microsoft.com/office/powerpoint/2010/main" val="4283027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Target Group</a:t>
            </a:r>
            <a:endParaRPr lang="en-US" sz="2800" dirty="0"/>
          </a:p>
        </p:txBody>
      </p:sp>
      <p:sp>
        <p:nvSpPr>
          <p:cNvPr id="3" name="Content Placeholder 2"/>
          <p:cNvSpPr>
            <a:spLocks noGrp="1"/>
          </p:cNvSpPr>
          <p:nvPr>
            <p:ph idx="1"/>
          </p:nvPr>
        </p:nvSpPr>
        <p:spPr/>
        <p:txBody>
          <a:bodyPr/>
          <a:lstStyle/>
          <a:p>
            <a:pPr>
              <a:buNone/>
            </a:pPr>
            <a:r>
              <a:rPr lang="en-US" sz="2000" dirty="0" smtClean="0">
                <a:solidFill>
                  <a:schemeClr val="dk1"/>
                </a:solidFill>
              </a:rPr>
              <a:t>The sample should consist of brand users of the SKU/variant split into heavy, medium and light in proportion to their contribution of volume.</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Contribution to volume data should be obtained from the Consumer Panel.</a:t>
            </a:r>
          </a:p>
          <a:p>
            <a:pPr lvl="1">
              <a:buNone/>
            </a:pPr>
            <a:r>
              <a:rPr lang="en-US" dirty="0" smtClean="0"/>
              <a:t>Note: the SKU placed should be the variant that has the highest volume within the brand/product or if there is a variant that is expected to  have a larger impact from the VIP change that can be tested in addition or instead (depending upon risk level of each variant)</a:t>
            </a:r>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64</a:t>
            </a:fld>
            <a:endParaRPr lang="en-US">
              <a:solidFill>
                <a:srgbClr val="1F497D"/>
              </a:solidFill>
            </a:endParaRPr>
          </a:p>
        </p:txBody>
      </p:sp>
      <p:graphicFrame>
        <p:nvGraphicFramePr>
          <p:cNvPr id="5" name="Content Placeholder 4"/>
          <p:cNvGraphicFramePr>
            <a:graphicFrameLocks/>
          </p:cNvGraphicFramePr>
          <p:nvPr>
            <p:extLst>
              <p:ext uri="{D42A27DB-BD31-4B8C-83A1-F6EECF244321}">
                <p14:modId xmlns:p14="http://schemas.microsoft.com/office/powerpoint/2010/main" val="2266974140"/>
              </p:ext>
            </p:extLst>
          </p:nvPr>
        </p:nvGraphicFramePr>
        <p:xfrm>
          <a:off x="242888" y="5486400"/>
          <a:ext cx="8658224" cy="1005840"/>
        </p:xfrm>
        <a:graphic>
          <a:graphicData uri="http://schemas.openxmlformats.org/drawingml/2006/table">
            <a:tbl>
              <a:tblPr firstRow="1" bandRow="1">
                <a:tableStyleId>{5C22544A-7EE6-4342-B048-85BDC9FD1C3A}</a:tableStyleId>
              </a:tblPr>
              <a:tblGrid>
                <a:gridCol w="2164556"/>
                <a:gridCol w="2164556"/>
                <a:gridCol w="2164556"/>
                <a:gridCol w="2164556"/>
              </a:tblGrid>
              <a:tr h="343077">
                <a:tc>
                  <a:txBody>
                    <a:bodyPr/>
                    <a:lstStyle/>
                    <a:p>
                      <a:endParaRPr lang="en-US" dirty="0"/>
                    </a:p>
                  </a:txBody>
                  <a:tcPr marL="88802" marR="88802"/>
                </a:tc>
                <a:tc>
                  <a:txBody>
                    <a:bodyPr/>
                    <a:lstStyle/>
                    <a:p>
                      <a:pPr algn="ctr"/>
                      <a:r>
                        <a:rPr lang="en-US" dirty="0" smtClean="0"/>
                        <a:t>Flexibility (Interchangeability)</a:t>
                      </a:r>
                      <a:endParaRPr lang="en-US" dirty="0"/>
                    </a:p>
                  </a:txBody>
                  <a:tcPr marL="88802" marR="88802"/>
                </a:tc>
                <a:tc>
                  <a:txBody>
                    <a:bodyPr/>
                    <a:lstStyle/>
                    <a:p>
                      <a:pPr algn="ctr"/>
                      <a:r>
                        <a:rPr lang="en-US" dirty="0" err="1" smtClean="0"/>
                        <a:t>Rationalisation</a:t>
                      </a:r>
                      <a:r>
                        <a:rPr lang="en-US" dirty="0" smtClean="0"/>
                        <a:t> </a:t>
                      </a:r>
                    </a:p>
                    <a:p>
                      <a:pPr algn="ctr"/>
                      <a:r>
                        <a:rPr lang="en-US" dirty="0" smtClean="0"/>
                        <a:t>(VIP)</a:t>
                      </a:r>
                      <a:endParaRPr lang="en-US" dirty="0"/>
                    </a:p>
                  </a:txBody>
                  <a:tcPr marL="88802" marR="88802"/>
                </a:tc>
                <a:tc>
                  <a:txBody>
                    <a:bodyPr/>
                    <a:lstStyle/>
                    <a:p>
                      <a:pPr algn="ctr"/>
                      <a:r>
                        <a:rPr lang="en-US" dirty="0" err="1" smtClean="0"/>
                        <a:t>Harmonisation</a:t>
                      </a:r>
                      <a:endParaRPr lang="en-US" dirty="0"/>
                    </a:p>
                  </a:txBody>
                  <a:tcPr marL="88802" marR="88802"/>
                </a:tc>
              </a:tr>
              <a:tr h="343077">
                <a:tc>
                  <a:txBody>
                    <a:bodyPr/>
                    <a:lstStyle/>
                    <a:p>
                      <a:r>
                        <a:rPr lang="en-US" dirty="0" smtClean="0"/>
                        <a:t>Sample Size</a:t>
                      </a:r>
                      <a:endParaRPr lang="en-US" dirty="0"/>
                    </a:p>
                  </a:txBody>
                  <a:tcPr marL="88802" marR="88802"/>
                </a:tc>
                <a:tc>
                  <a:txBody>
                    <a:bodyPr/>
                    <a:lstStyle/>
                    <a:p>
                      <a:pPr algn="ctr"/>
                      <a:r>
                        <a:rPr lang="en-US" dirty="0" smtClean="0"/>
                        <a:t>400</a:t>
                      </a:r>
                      <a:endParaRPr lang="en-US" dirty="0"/>
                    </a:p>
                  </a:txBody>
                  <a:tcPr marL="88802" marR="88802"/>
                </a:tc>
                <a:tc>
                  <a:txBody>
                    <a:bodyPr/>
                    <a:lstStyle/>
                    <a:p>
                      <a:pPr algn="ctr"/>
                      <a:r>
                        <a:rPr lang="en-US" dirty="0" smtClean="0"/>
                        <a:t>250</a:t>
                      </a:r>
                      <a:endParaRPr lang="en-US" dirty="0"/>
                    </a:p>
                  </a:txBody>
                  <a:tcPr marL="88802" marR="88802"/>
                </a:tc>
                <a:tc>
                  <a:txBody>
                    <a:bodyPr/>
                    <a:lstStyle/>
                    <a:p>
                      <a:pPr algn="ctr"/>
                      <a:r>
                        <a:rPr lang="en-US" dirty="0" smtClean="0"/>
                        <a:t>200</a:t>
                      </a:r>
                      <a:endParaRPr lang="en-US" dirty="0"/>
                    </a:p>
                  </a:txBody>
                  <a:tcPr marL="88802" marR="88802"/>
                </a:tc>
              </a:tr>
            </a:tbl>
          </a:graphicData>
        </a:graphic>
      </p:graphicFrame>
      <p:pic>
        <p:nvPicPr>
          <p:cNvPr id="1028" name="Picture 4" descr="http://us.cdn1.123rf.com/168nwm/elnur/elnur0904/elnur090400608/4749155-stack-of-soap-isolated-on-the-white.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41492"/>
          <a:stretch/>
        </p:blipFill>
        <p:spPr bwMode="auto">
          <a:xfrm>
            <a:off x="4191000" y="2270247"/>
            <a:ext cx="1219200" cy="1069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us.cdn1.123rf.com/168nwm/elnur/elnur0904/elnur090400608/4749155-stack-of-soap-isolated-on-the-white.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752600" y="1600200"/>
            <a:ext cx="1219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us.cdn1.123rf.com/168nwm/elnur/elnur0904/elnur090400608/4749155-stack-of-soap-isolated-on-the-white.jpg"/>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b="77569"/>
          <a:stretch/>
        </p:blipFill>
        <p:spPr bwMode="auto">
          <a:xfrm>
            <a:off x="6172200" y="2903859"/>
            <a:ext cx="1219200" cy="4102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emily.isaacs\AppData\Local\Microsoft\Windows\Temporary Internet Files\Content.IE5\I9TEV7ET\MC90043384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3009388"/>
            <a:ext cx="914286" cy="914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emily.isaacs\AppData\Local\Microsoft\Windows\Temporary Internet Files\Content.IE5\I9TEV7ET\MC90043384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3009388"/>
            <a:ext cx="914286" cy="914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emily.isaacs\AppData\Local\Microsoft\Windows\Temporary Internet Files\Content.IE5\I9TEV7ET\MC90043384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009388"/>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58260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Questionnaire Outline:</a:t>
            </a:r>
            <a:endParaRPr lang="en-US" sz="2800" dirty="0"/>
          </a:p>
        </p:txBody>
      </p:sp>
      <p:sp>
        <p:nvSpPr>
          <p:cNvPr id="3" name="Content Placeholder 2"/>
          <p:cNvSpPr>
            <a:spLocks noGrp="1"/>
          </p:cNvSpPr>
          <p:nvPr>
            <p:ph idx="1"/>
          </p:nvPr>
        </p:nvSpPr>
        <p:spPr>
          <a:xfrm>
            <a:off x="346299" y="944427"/>
            <a:ext cx="7740000" cy="5400000"/>
          </a:xfrm>
        </p:spPr>
        <p:txBody>
          <a:bodyPr/>
          <a:lstStyle/>
          <a:p>
            <a:r>
              <a:rPr lang="en-US" b="1" cap="all" dirty="0" smtClean="0"/>
              <a:t>Required Screening Questions</a:t>
            </a:r>
            <a:r>
              <a:rPr lang="en-US" b="1" dirty="0" smtClean="0"/>
              <a:t>:</a:t>
            </a:r>
          </a:p>
          <a:p>
            <a:pPr lvl="2">
              <a:buNone/>
            </a:pPr>
            <a:r>
              <a:rPr lang="en-US" dirty="0" smtClean="0"/>
              <a:t>LSM2.0</a:t>
            </a:r>
          </a:p>
          <a:p>
            <a:pPr lvl="2">
              <a:buNone/>
            </a:pPr>
            <a:r>
              <a:rPr lang="en-US" dirty="0" smtClean="0"/>
              <a:t>Brand usage</a:t>
            </a:r>
          </a:p>
          <a:p>
            <a:pPr lvl="2">
              <a:buNone/>
            </a:pPr>
            <a:r>
              <a:rPr lang="en-US" dirty="0" smtClean="0"/>
              <a:t>Frequency of use</a:t>
            </a:r>
          </a:p>
          <a:p>
            <a:r>
              <a:rPr lang="en-US" b="1" cap="all" dirty="0" smtClean="0"/>
              <a:t>Recall 1: </a:t>
            </a:r>
            <a:r>
              <a:rPr lang="en-US" b="1" dirty="0" smtClean="0"/>
              <a:t>Evaluation of product 1</a:t>
            </a:r>
          </a:p>
          <a:p>
            <a:pPr lvl="2">
              <a:buNone/>
            </a:pPr>
            <a:r>
              <a:rPr lang="en-US" dirty="0" smtClean="0"/>
              <a:t>Confirm usage of test product</a:t>
            </a:r>
          </a:p>
          <a:p>
            <a:pPr lvl="2">
              <a:buNone/>
            </a:pPr>
            <a:r>
              <a:rPr lang="en-US" dirty="0" smtClean="0"/>
              <a:t> Overall opinion of product 1 (no additional questions)</a:t>
            </a:r>
          </a:p>
          <a:p>
            <a:pPr lvl="2">
              <a:buNone/>
            </a:pPr>
            <a:r>
              <a:rPr lang="en-US" i="1" dirty="0" smtClean="0"/>
              <a:t>Place product 2</a:t>
            </a:r>
          </a:p>
          <a:p>
            <a:r>
              <a:rPr lang="en-US" b="1" cap="all" dirty="0" smtClean="0"/>
              <a:t>Recall 2: P</a:t>
            </a:r>
            <a:r>
              <a:rPr lang="en-US" b="1" dirty="0" smtClean="0"/>
              <a:t>reference, Evaluation of product 2</a:t>
            </a:r>
          </a:p>
          <a:p>
            <a:pPr lvl="2">
              <a:buNone/>
            </a:pPr>
            <a:r>
              <a:rPr lang="en-US" dirty="0" smtClean="0"/>
              <a:t>Confirm usage of test product</a:t>
            </a:r>
          </a:p>
          <a:p>
            <a:pPr lvl="2">
              <a:buNone/>
            </a:pPr>
            <a:r>
              <a:rPr lang="en-US" dirty="0" smtClean="0"/>
              <a:t>Overall opinion of product 2</a:t>
            </a:r>
          </a:p>
          <a:p>
            <a:pPr lvl="2">
              <a:buNone/>
            </a:pPr>
            <a:r>
              <a:rPr lang="en-US" dirty="0" smtClean="0"/>
              <a:t>Preference*</a:t>
            </a:r>
          </a:p>
          <a:p>
            <a:pPr lvl="2">
              <a:buNone/>
            </a:pPr>
            <a:r>
              <a:rPr lang="en-US" dirty="0" smtClean="0"/>
              <a:t>Attribute Preference (can include non-Action</a:t>
            </a:r>
          </a:p>
          <a:p>
            <a:pPr lvl="2">
              <a:buNone/>
            </a:pPr>
            <a:r>
              <a:rPr lang="en-US" dirty="0" smtClean="0"/>
              <a:t>   standard attributes)</a:t>
            </a:r>
          </a:p>
          <a:p>
            <a:pPr lvl="2">
              <a:buNone/>
            </a:pPr>
            <a:r>
              <a:rPr lang="en-US" dirty="0" smtClean="0"/>
              <a:t>Optional: general usage questions (not specific</a:t>
            </a:r>
          </a:p>
          <a:p>
            <a:pPr lvl="2">
              <a:buNone/>
            </a:pPr>
            <a:r>
              <a:rPr lang="en-US" dirty="0" smtClean="0"/>
              <a:t>   towards only product 1 or product 2)</a:t>
            </a:r>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65</a:t>
            </a:fld>
            <a:endParaRPr lang="en-US">
              <a:solidFill>
                <a:srgbClr val="1F497D"/>
              </a:solidFill>
            </a:endParaRPr>
          </a:p>
        </p:txBody>
      </p:sp>
      <p:sp>
        <p:nvSpPr>
          <p:cNvPr id="5" name="TextBox 4"/>
          <p:cNvSpPr txBox="1"/>
          <p:nvPr/>
        </p:nvSpPr>
        <p:spPr>
          <a:xfrm>
            <a:off x="381000" y="6324600"/>
            <a:ext cx="8305800" cy="430887"/>
          </a:xfrm>
          <a:prstGeom prst="rect">
            <a:avLst/>
          </a:prstGeom>
          <a:noFill/>
        </p:spPr>
        <p:txBody>
          <a:bodyPr wrap="square" lIns="0" tIns="0" rIns="0" bIns="0" rtlCol="0">
            <a:spAutoFit/>
          </a:bodyPr>
          <a:lstStyle/>
          <a:p>
            <a:r>
              <a:rPr lang="en-US" sz="1400" dirty="0" smtClean="0">
                <a:solidFill>
                  <a:srgbClr val="1F497D"/>
                </a:solidFill>
              </a:rPr>
              <a:t>* Using NEW 3-pt preference scale: I preferred the product I tried first, I preferred the product I tried second or I have no preference.</a:t>
            </a:r>
          </a:p>
        </p:txBody>
      </p:sp>
      <p:sp>
        <p:nvSpPr>
          <p:cNvPr id="6" name="TextBox 5"/>
          <p:cNvSpPr txBox="1"/>
          <p:nvPr/>
        </p:nvSpPr>
        <p:spPr>
          <a:xfrm>
            <a:off x="4974609" y="4165135"/>
            <a:ext cx="3733800" cy="851297"/>
          </a:xfrm>
          <a:prstGeom prst="round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algn="ctr"/>
            <a:r>
              <a:rPr lang="en-US" sz="1600" b="1" dirty="0" smtClean="0">
                <a:solidFill>
                  <a:srgbClr val="FFFFFF"/>
                </a:solidFill>
              </a:rPr>
              <a:t>Half of respondents rate Current Product and half rate VIP Product at recall 1.  The reverse is true for recall 2</a:t>
            </a:r>
            <a:r>
              <a:rPr lang="en-US" b="1" dirty="0" smtClean="0">
                <a:solidFill>
                  <a:srgbClr val="FFFFFF"/>
                </a:solidFill>
              </a:rPr>
              <a:t>. </a:t>
            </a:r>
          </a:p>
        </p:txBody>
      </p:sp>
      <p:pic>
        <p:nvPicPr>
          <p:cNvPr id="2050" name="Picture 2" descr="http://img4-3.cookinglight.timeinc.net/i/2012/03/1203p110-sauce-jar-spoon-l.jpg?400:4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209550"/>
            <a:ext cx="2361613" cy="23616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mg4-3.cookinglight.timeinc.net/i/2012/03/1203p110-sauce-jar-spoon-l.jpg?400:40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553200" y="1209549"/>
            <a:ext cx="2361614" cy="236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1659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VIP FAQ:</a:t>
            </a:r>
            <a:endParaRPr lang="en-US" sz="2800" dirty="0"/>
          </a:p>
        </p:txBody>
      </p:sp>
      <p:sp>
        <p:nvSpPr>
          <p:cNvPr id="3" name="Content Placeholder 2"/>
          <p:cNvSpPr>
            <a:spLocks noGrp="1"/>
          </p:cNvSpPr>
          <p:nvPr>
            <p:ph idx="1"/>
          </p:nvPr>
        </p:nvSpPr>
        <p:spPr>
          <a:xfrm>
            <a:off x="346299" y="944427"/>
            <a:ext cx="7740000" cy="5400000"/>
          </a:xfrm>
        </p:spPr>
        <p:txBody>
          <a:bodyPr/>
          <a:lstStyle/>
          <a:p>
            <a:pPr>
              <a:buNone/>
            </a:pPr>
            <a:r>
              <a:rPr lang="en-US" sz="2000" dirty="0" smtClean="0"/>
              <a:t>Question: Can additional monadic questions be added to a VIP study?</a:t>
            </a:r>
          </a:p>
          <a:p>
            <a:pPr>
              <a:buNone/>
            </a:pPr>
            <a:endParaRPr lang="en-US" sz="2000" dirty="0" smtClean="0"/>
          </a:p>
          <a:p>
            <a:pPr>
              <a:buNone/>
            </a:pPr>
            <a:r>
              <a:rPr lang="en-US" sz="2000" dirty="0" smtClean="0"/>
              <a:t>Answer: Yes but they must be asked in the 2</a:t>
            </a:r>
            <a:r>
              <a:rPr lang="en-US" sz="2000" baseline="30000" dirty="0" smtClean="0"/>
              <a:t>nd</a:t>
            </a:r>
            <a:r>
              <a:rPr lang="en-US" sz="2000" dirty="0" smtClean="0"/>
              <a:t> product recall questionnaire after the Overall Preference and Preference Attribute questions.  </a:t>
            </a:r>
          </a:p>
          <a:p>
            <a:pPr>
              <a:buNone/>
            </a:pPr>
            <a:r>
              <a:rPr lang="en-US" sz="2000" dirty="0" smtClean="0"/>
              <a:t>	Open ends such as reasons for preference can be asked.  If you are including product likes/dislikes, or monadic attributes or JARs they should be asked for the 2</a:t>
            </a:r>
            <a:r>
              <a:rPr lang="en-US" sz="2000" baseline="30000" dirty="0" smtClean="0"/>
              <a:t>nd</a:t>
            </a:r>
            <a:r>
              <a:rPr lang="en-US" sz="2000" dirty="0" smtClean="0"/>
              <a:t> product tried.</a:t>
            </a:r>
          </a:p>
          <a:p>
            <a:pPr>
              <a:buNone/>
            </a:pPr>
            <a:r>
              <a:rPr lang="en-US" sz="2000" dirty="0" smtClean="0"/>
              <a:t>	It will be harder for respondents to remember details about the 1</a:t>
            </a:r>
            <a:r>
              <a:rPr lang="en-US" sz="2000" baseline="30000" dirty="0" smtClean="0"/>
              <a:t>st</a:t>
            </a:r>
            <a:r>
              <a:rPr lang="en-US" sz="2000" dirty="0" smtClean="0"/>
              <a:t> product tried so the questions after preference should be asked for the 2</a:t>
            </a:r>
            <a:r>
              <a:rPr lang="en-US" sz="2000" baseline="30000" dirty="0" smtClean="0"/>
              <a:t>nd</a:t>
            </a:r>
            <a:r>
              <a:rPr lang="en-US" sz="2000" dirty="0" smtClean="0"/>
              <a:t> product tried and you will have results for each product on the half of the sample.</a:t>
            </a:r>
            <a:endParaRPr lang="en-US" sz="2000"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66</a:t>
            </a:fld>
            <a:endParaRPr lang="en-US">
              <a:solidFill>
                <a:srgbClr val="1F497D"/>
              </a:solidFill>
            </a:endParaRPr>
          </a:p>
        </p:txBody>
      </p:sp>
    </p:spTree>
    <p:extLst>
      <p:ext uri="{BB962C8B-B14F-4D97-AF65-F5344CB8AC3E}">
        <p14:creationId xmlns:p14="http://schemas.microsoft.com/office/powerpoint/2010/main" val="70645433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CC864A6-CB32-4E83-8B93-662A8EB444D1}" type="slidenum">
              <a:rPr lang="en-US" smtClean="0">
                <a:solidFill>
                  <a:srgbClr val="FFFFFF"/>
                </a:solidFill>
              </a:rPr>
              <a:pPr/>
              <a:t>67</a:t>
            </a:fld>
            <a:endParaRPr lang="en-US" dirty="0">
              <a:solidFill>
                <a:srgbClr val="FFFFFF"/>
              </a:solidFill>
            </a:endParaRPr>
          </a:p>
        </p:txBody>
      </p:sp>
      <p:sp>
        <p:nvSpPr>
          <p:cNvPr id="7" name="Title 1"/>
          <p:cNvSpPr>
            <a:spLocks noGrp="1"/>
          </p:cNvSpPr>
          <p:nvPr>
            <p:ph type="ctrTitle"/>
          </p:nvPr>
        </p:nvSpPr>
        <p:spPr bwMode="auto">
          <a:xfrm>
            <a:off x="141288" y="2935198"/>
            <a:ext cx="4419137" cy="997196"/>
          </a:xfrm>
          <a:noFill/>
          <a:ln>
            <a:miter lim="800000"/>
            <a:headEnd/>
            <a:tailEnd/>
          </a:ln>
        </p:spPr>
        <p:txBody>
          <a:bodyPr vert="horz" numCol="1" compatLnSpc="1">
            <a:prstTxWarp prst="textNoShape">
              <a:avLst/>
            </a:prstTxWarp>
          </a:bodyPr>
          <a:lstStyle/>
          <a:p>
            <a:pPr eaLnBrk="1" hangingPunct="1"/>
            <a:r>
              <a:rPr lang="en-GB" dirty="0" smtClean="0"/>
              <a:t>What are the VIP Action Standards?</a:t>
            </a:r>
            <a:endParaRPr lang="en-US" dirty="0" smtClean="0"/>
          </a:p>
        </p:txBody>
      </p:sp>
    </p:spTree>
    <p:extLst>
      <p:ext uri="{BB962C8B-B14F-4D97-AF65-F5344CB8AC3E}">
        <p14:creationId xmlns:p14="http://schemas.microsoft.com/office/powerpoint/2010/main" val="265329618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VIP Action Standard Summary</a:t>
            </a:r>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00332141"/>
              </p:ext>
            </p:extLst>
          </p:nvPr>
        </p:nvGraphicFramePr>
        <p:xfrm>
          <a:off x="685800" y="1371600"/>
          <a:ext cx="7740652" cy="5029200"/>
        </p:xfrm>
        <a:graphic>
          <a:graphicData uri="http://schemas.openxmlformats.org/drawingml/2006/table">
            <a:tbl>
              <a:tblPr firstRow="1" bandRow="1">
                <a:tableStyleId>{93296810-A885-4BE3-A3E7-6D5BEEA58F35}</a:tableStyleId>
              </a:tblPr>
              <a:tblGrid>
                <a:gridCol w="1935163"/>
                <a:gridCol w="1935163"/>
                <a:gridCol w="244474"/>
                <a:gridCol w="1690689"/>
                <a:gridCol w="1935163"/>
              </a:tblGrid>
              <a:tr h="370840">
                <a:tc>
                  <a:txBody>
                    <a:bodyPr/>
                    <a:lstStyle/>
                    <a:p>
                      <a:endParaRPr lang="en-US" dirty="0"/>
                    </a:p>
                  </a:txBody>
                  <a:tcPr/>
                </a:tc>
                <a:tc gridSpan="2">
                  <a:txBody>
                    <a:bodyPr/>
                    <a:lstStyle/>
                    <a:p>
                      <a:pPr algn="ctr"/>
                      <a:r>
                        <a:rPr lang="en-US" dirty="0" smtClean="0"/>
                        <a:t>Flexibility (Interchangeability)</a:t>
                      </a:r>
                      <a:endParaRPr lang="en-US" dirty="0"/>
                    </a:p>
                  </a:txBody>
                  <a:tcPr/>
                </a:tc>
                <a:tc hMerge="1">
                  <a:txBody>
                    <a:bodyPr/>
                    <a:lstStyle/>
                    <a:p>
                      <a:pPr algn="ctr"/>
                      <a:endParaRPr lang="en-US" dirty="0"/>
                    </a:p>
                  </a:txBody>
                  <a:tcPr/>
                </a:tc>
                <a:tc>
                  <a:txBody>
                    <a:bodyPr/>
                    <a:lstStyle/>
                    <a:p>
                      <a:pPr algn="ctr"/>
                      <a:r>
                        <a:rPr lang="en-US" dirty="0" err="1" smtClean="0"/>
                        <a:t>Rationalisation</a:t>
                      </a:r>
                      <a:r>
                        <a:rPr lang="en-US" dirty="0" smtClean="0"/>
                        <a:t> (VIP)</a:t>
                      </a:r>
                      <a:endParaRPr lang="en-US" dirty="0"/>
                    </a:p>
                  </a:txBody>
                  <a:tcPr/>
                </a:tc>
                <a:tc>
                  <a:txBody>
                    <a:bodyPr/>
                    <a:lstStyle/>
                    <a:p>
                      <a:pPr algn="ctr"/>
                      <a:r>
                        <a:rPr lang="en-US" dirty="0" err="1" smtClean="0"/>
                        <a:t>Harmonisation</a:t>
                      </a:r>
                      <a:endParaRPr lang="en-US" dirty="0"/>
                    </a:p>
                  </a:txBody>
                  <a:tcPr/>
                </a:tc>
              </a:tr>
              <a:tr h="370840">
                <a:tc>
                  <a:txBody>
                    <a:bodyPr/>
                    <a:lstStyle/>
                    <a:p>
                      <a:r>
                        <a:rPr lang="en-US" b="1" baseline="0" dirty="0" smtClean="0"/>
                        <a:t>1) Preference </a:t>
                      </a:r>
                      <a:r>
                        <a:rPr lang="en-US" dirty="0" smtClean="0"/>
                        <a:t>Action Standard</a:t>
                      </a:r>
                      <a:r>
                        <a:rPr lang="en-US" baseline="0" dirty="0" smtClean="0"/>
                        <a:t> </a:t>
                      </a:r>
                      <a:endParaRPr lang="en-US" dirty="0"/>
                    </a:p>
                  </a:txBody>
                  <a:tcPr/>
                </a:tc>
                <a:tc gridSpan="4">
                  <a:txBody>
                    <a:bodyPr/>
                    <a:lstStyle/>
                    <a:p>
                      <a:pPr algn="ctr"/>
                      <a:r>
                        <a:rPr lang="en-US" sz="1800" kern="1200" baseline="0" dirty="0" smtClean="0">
                          <a:solidFill>
                            <a:schemeClr val="dk1"/>
                          </a:solidFill>
                          <a:latin typeface="+mn-lt"/>
                          <a:ea typeface="+mn-ea"/>
                          <a:cs typeface="+mn-cs"/>
                        </a:rPr>
                        <a:t>Overall Preference </a:t>
                      </a:r>
                      <a:r>
                        <a:rPr lang="en-US" sz="1800" b="1" kern="1200" baseline="0" dirty="0" smtClean="0">
                          <a:solidFill>
                            <a:schemeClr val="dk1"/>
                          </a:solidFill>
                          <a:latin typeface="+mn-lt"/>
                          <a:ea typeface="+mn-ea"/>
                          <a:cs typeface="+mn-cs"/>
                        </a:rPr>
                        <a:t>and</a:t>
                      </a:r>
                    </a:p>
                    <a:p>
                      <a:pPr algn="ctr"/>
                      <a:r>
                        <a:rPr lang="en-US" sz="1800" kern="1200" baseline="0" dirty="0" smtClean="0">
                          <a:solidFill>
                            <a:schemeClr val="dk1"/>
                          </a:solidFill>
                          <a:latin typeface="+mn-lt"/>
                          <a:ea typeface="+mn-ea"/>
                          <a:cs typeface="+mn-cs"/>
                        </a:rPr>
                        <a:t>Preference on 2-3 key attributes.</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70840">
                <a:tc>
                  <a:txBody>
                    <a:bodyPr/>
                    <a:lstStyle/>
                    <a:p>
                      <a:r>
                        <a:rPr lang="en-US" dirty="0" smtClean="0"/>
                        <a:t>Stat Testing  on Preference</a:t>
                      </a:r>
                    </a:p>
                  </a:txBody>
                  <a:tcPr/>
                </a:tc>
                <a:tc>
                  <a:txBody>
                    <a:bodyPr/>
                    <a:lstStyle/>
                    <a:p>
                      <a:pPr algn="ctr"/>
                      <a:r>
                        <a:rPr lang="en-US" dirty="0" smtClean="0"/>
                        <a:t>2 tail z-test 80% CL</a:t>
                      </a:r>
                    </a:p>
                    <a:p>
                      <a:pPr algn="ctr"/>
                      <a:r>
                        <a:rPr lang="en-US" sz="1200" i="1" dirty="0" smtClean="0"/>
                        <a:t>No significant difference between % preferring</a:t>
                      </a:r>
                      <a:r>
                        <a:rPr lang="en-US" sz="1200" i="1" baseline="0" dirty="0" smtClean="0"/>
                        <a:t> VIP vs. current</a:t>
                      </a:r>
                      <a:endParaRPr lang="en-US" sz="1200" i="1" dirty="0"/>
                    </a:p>
                  </a:txBody>
                  <a:tcPr/>
                </a:tc>
                <a:tc gridSpan="3">
                  <a:txBody>
                    <a:bodyPr/>
                    <a:lstStyle/>
                    <a:p>
                      <a:pPr algn="ctr"/>
                      <a:r>
                        <a:rPr lang="en-US" dirty="0" smtClean="0"/>
                        <a:t>1 tail</a:t>
                      </a:r>
                      <a:r>
                        <a:rPr lang="en-US" baseline="0" dirty="0" smtClean="0"/>
                        <a:t> z-test 80% 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1F497D"/>
                          </a:solidFill>
                          <a:effectLst/>
                          <a:uLnTx/>
                          <a:uFillTx/>
                          <a:latin typeface="+mn-lt"/>
                          <a:ea typeface="+mn-ea"/>
                          <a:cs typeface="+mn-cs"/>
                        </a:rPr>
                        <a:t>No significant loss on % preferring VIP vs. current</a:t>
                      </a:r>
                    </a:p>
                  </a:txBody>
                  <a:tcPr/>
                </a:tc>
                <a:tc hMerge="1">
                  <a:txBody>
                    <a:bodyPr/>
                    <a:lstStyle/>
                    <a:p>
                      <a:endParaRPr lang="en-US"/>
                    </a:p>
                  </a:txBody>
                  <a:tcPr/>
                </a:tc>
                <a:tc hMerge="1">
                  <a:txBody>
                    <a:bodyPr/>
                    <a:lstStyle/>
                    <a:p>
                      <a:endParaRPr lang="en-US" dirty="0"/>
                    </a:p>
                  </a:txBody>
                  <a:tcPr/>
                </a:tc>
              </a:tr>
              <a:tr h="370840">
                <a:tc>
                  <a:txBody>
                    <a:bodyPr/>
                    <a:lstStyle/>
                    <a:p>
                      <a:r>
                        <a:rPr lang="en-US" b="1" dirty="0" smtClean="0"/>
                        <a:t>2) Overall Opinion </a:t>
                      </a:r>
                      <a:r>
                        <a:rPr lang="en-US" dirty="0" smtClean="0"/>
                        <a:t>Action Standard </a:t>
                      </a:r>
                      <a:endParaRPr lang="en-US" dirty="0"/>
                    </a:p>
                  </a:txBody>
                  <a:tcPr/>
                </a:tc>
                <a:tc gridSpan="4">
                  <a:txBody>
                    <a:bodyPr/>
                    <a:lstStyle/>
                    <a:p>
                      <a:pPr algn="ctr"/>
                      <a:r>
                        <a:rPr lang="en-US" dirty="0" smtClean="0"/>
                        <a:t>Overall</a:t>
                      </a:r>
                      <a:r>
                        <a:rPr lang="en-US" baseline="0" dirty="0" smtClean="0"/>
                        <a:t> Opinion (monadic rating- this refers to a monadic question but includes 1</a:t>
                      </a:r>
                      <a:r>
                        <a:rPr lang="en-US" baseline="30000" dirty="0" smtClean="0"/>
                        <a:t>st</a:t>
                      </a:r>
                      <a:r>
                        <a:rPr lang="en-US" baseline="0" dirty="0" smtClean="0"/>
                        <a:t> and 2</a:t>
                      </a:r>
                      <a:r>
                        <a:rPr lang="en-US" baseline="30000" dirty="0" smtClean="0"/>
                        <a:t>nd</a:t>
                      </a:r>
                      <a:r>
                        <a:rPr lang="en-US" baseline="0" dirty="0" smtClean="0"/>
                        <a:t> position data combined*)</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70840">
                <a:tc>
                  <a:txBody>
                    <a:bodyPr/>
                    <a:lstStyle/>
                    <a:p>
                      <a:r>
                        <a:rPr lang="en-US" dirty="0" smtClean="0"/>
                        <a:t>Stat</a:t>
                      </a:r>
                      <a:r>
                        <a:rPr lang="en-US" baseline="0" dirty="0" smtClean="0"/>
                        <a:t> Testing on Overall Opinion</a:t>
                      </a:r>
                      <a:endParaRPr lang="en-US" dirty="0"/>
                    </a:p>
                  </a:txBody>
                  <a:tcPr/>
                </a:tc>
                <a:tc>
                  <a:txBody>
                    <a:bodyPr/>
                    <a:lstStyle/>
                    <a:p>
                      <a:r>
                        <a:rPr lang="en-US" dirty="0" smtClean="0"/>
                        <a:t>2 tail t-test 80% 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1F497D"/>
                          </a:solidFill>
                          <a:effectLst/>
                          <a:uLnTx/>
                          <a:uFillTx/>
                          <a:latin typeface="+mn-lt"/>
                          <a:ea typeface="+mn-ea"/>
                          <a:cs typeface="+mn-cs"/>
                        </a:rPr>
                        <a:t>No significant difference on mean score of VIP vs. current</a:t>
                      </a:r>
                    </a:p>
                  </a:txBody>
                  <a:tcPr/>
                </a:tc>
                <a:tc gridSpan="3">
                  <a:txBody>
                    <a:bodyPr/>
                    <a:lstStyle/>
                    <a:p>
                      <a:pPr algn="ctr"/>
                      <a:r>
                        <a:rPr lang="en-US" dirty="0" smtClean="0"/>
                        <a:t>1 tail</a:t>
                      </a:r>
                      <a:r>
                        <a:rPr lang="en-US" baseline="0" dirty="0" smtClean="0"/>
                        <a:t> t-test 80% 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1F497D"/>
                          </a:solidFill>
                          <a:effectLst/>
                          <a:uLnTx/>
                          <a:uFillTx/>
                          <a:latin typeface="+mn-lt"/>
                          <a:ea typeface="+mn-ea"/>
                          <a:cs typeface="+mn-cs"/>
                        </a:rPr>
                        <a:t>No significant loss on mean score of VIP vs. current</a:t>
                      </a:r>
                    </a:p>
                  </a:txBody>
                  <a:tcPr/>
                </a:tc>
                <a:tc hMerge="1">
                  <a:txBody>
                    <a:bodyPr/>
                    <a:lstStyle/>
                    <a:p>
                      <a:endParaRPr lang="en-US"/>
                    </a:p>
                  </a:txBody>
                  <a:tcPr/>
                </a:tc>
                <a:tc hMerge="1">
                  <a:txBody>
                    <a:bodyPr/>
                    <a:lstStyle/>
                    <a:p>
                      <a:endParaRPr lang="en-US" dirty="0"/>
                    </a:p>
                  </a:txBody>
                  <a:tcPr/>
                </a:tc>
              </a:tr>
              <a:tr h="370840">
                <a:tc>
                  <a:txBody>
                    <a:bodyPr/>
                    <a:lstStyle/>
                    <a:p>
                      <a:r>
                        <a:rPr lang="en-US" b="1" dirty="0" smtClean="0"/>
                        <a:t>3)</a:t>
                      </a:r>
                      <a:r>
                        <a:rPr lang="en-US" b="1" baseline="0" dirty="0" smtClean="0"/>
                        <a:t> Alienation </a:t>
                      </a:r>
                      <a:r>
                        <a:rPr lang="en-US" dirty="0" smtClean="0"/>
                        <a:t>Action Standard</a:t>
                      </a:r>
                      <a:endParaRPr lang="en-US" dirty="0"/>
                    </a:p>
                  </a:txBody>
                  <a:tcPr/>
                </a:tc>
                <a:tc gridSpan="4">
                  <a:txBody>
                    <a:bodyPr/>
                    <a:lstStyle/>
                    <a:p>
                      <a:pPr algn="ctr"/>
                      <a:r>
                        <a:rPr lang="en-US" dirty="0" smtClean="0"/>
                        <a:t>Among</a:t>
                      </a:r>
                      <a:r>
                        <a:rPr lang="en-US" baseline="0" dirty="0" smtClean="0"/>
                        <a:t> those who </a:t>
                      </a:r>
                      <a:r>
                        <a:rPr lang="en-US" baseline="0" dirty="0" smtClean="0">
                          <a:solidFill>
                            <a:srgbClr val="FF0000"/>
                          </a:solidFill>
                        </a:rPr>
                        <a:t>preferred </a:t>
                      </a:r>
                      <a:r>
                        <a:rPr lang="en-US" baseline="0" dirty="0" smtClean="0"/>
                        <a:t>each product compare B3B </a:t>
                      </a:r>
                      <a:r>
                        <a:rPr lang="en-US" baseline="0" dirty="0" smtClean="0">
                          <a:solidFill>
                            <a:srgbClr val="FF0000"/>
                          </a:solidFill>
                        </a:rPr>
                        <a:t>Overall Opinion </a:t>
                      </a:r>
                      <a:endParaRPr lang="en-US" dirty="0">
                        <a:solidFill>
                          <a:srgbClr val="FF0000"/>
                        </a:solidFill>
                      </a:endParaRP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70840">
                <a:tc>
                  <a:txBody>
                    <a:bodyPr/>
                    <a:lstStyle/>
                    <a:p>
                      <a:r>
                        <a:rPr lang="en-US" dirty="0" smtClean="0"/>
                        <a:t>Stat Testing on Alienation </a:t>
                      </a:r>
                      <a:endParaRPr lang="en-US" dirty="0"/>
                    </a:p>
                  </a:txBody>
                  <a:tcPr/>
                </a:tc>
                <a:tc gridSpan="4">
                  <a:txBody>
                    <a:bodyPr/>
                    <a:lstStyle/>
                    <a:p>
                      <a:pPr algn="ctr"/>
                      <a:r>
                        <a:rPr lang="en-US" dirty="0" smtClean="0"/>
                        <a:t>1 tail z-test 90%</a:t>
                      </a:r>
                      <a:r>
                        <a:rPr lang="en-US" baseline="0" dirty="0" smtClean="0"/>
                        <a:t> CL</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68</a:t>
            </a:fld>
            <a:endParaRPr lang="en-US">
              <a:solidFill>
                <a:srgbClr val="1F497D"/>
              </a:solidFill>
            </a:endParaRPr>
          </a:p>
        </p:txBody>
      </p:sp>
      <p:sp>
        <p:nvSpPr>
          <p:cNvPr id="7" name="TextBox 6"/>
          <p:cNvSpPr txBox="1"/>
          <p:nvPr/>
        </p:nvSpPr>
        <p:spPr>
          <a:xfrm>
            <a:off x="838200" y="685800"/>
            <a:ext cx="7391400" cy="615553"/>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algn="ctr"/>
            <a:r>
              <a:rPr lang="en-US" sz="2000" b="1" dirty="0" smtClean="0">
                <a:solidFill>
                  <a:srgbClr val="FFFFFF"/>
                </a:solidFill>
              </a:rPr>
              <a:t>ALL three action standards need to be met in order to consider a product as meeting the action standards for launch</a:t>
            </a:r>
          </a:p>
        </p:txBody>
      </p:sp>
      <p:sp>
        <p:nvSpPr>
          <p:cNvPr id="6" name="TextBox 5"/>
          <p:cNvSpPr txBox="1"/>
          <p:nvPr/>
        </p:nvSpPr>
        <p:spPr>
          <a:xfrm>
            <a:off x="152400" y="6400800"/>
            <a:ext cx="7772400" cy="430887"/>
          </a:xfrm>
          <a:prstGeom prst="rect">
            <a:avLst/>
          </a:prstGeom>
          <a:noFill/>
        </p:spPr>
        <p:txBody>
          <a:bodyPr wrap="square" lIns="0" tIns="0" rIns="0" bIns="0" rtlCol="0">
            <a:spAutoFit/>
          </a:bodyPr>
          <a:lstStyle/>
          <a:p>
            <a:r>
              <a:rPr lang="en-US" sz="1400" dirty="0" smtClean="0">
                <a:solidFill>
                  <a:srgbClr val="1F497D"/>
                </a:solidFill>
              </a:rPr>
              <a:t>*Note: 1</a:t>
            </a:r>
            <a:r>
              <a:rPr lang="en-US" sz="1400" baseline="30000" dirty="0" smtClean="0">
                <a:solidFill>
                  <a:srgbClr val="1F497D"/>
                </a:solidFill>
              </a:rPr>
              <a:t>st</a:t>
            </a:r>
            <a:r>
              <a:rPr lang="en-US" sz="1400" dirty="0" smtClean="0">
                <a:solidFill>
                  <a:srgbClr val="1F497D"/>
                </a:solidFill>
              </a:rPr>
              <a:t> position monadic ratings must be checked to ensure they are inline with the combine</a:t>
            </a:r>
          </a:p>
          <a:p>
            <a:r>
              <a:rPr lang="en-US" sz="1400" dirty="0" smtClean="0">
                <a:solidFill>
                  <a:srgbClr val="1F497D"/>
                </a:solidFill>
              </a:rPr>
              <a:t>d position results.  </a:t>
            </a:r>
          </a:p>
        </p:txBody>
      </p:sp>
    </p:spTree>
    <p:extLst>
      <p:ext uri="{BB962C8B-B14F-4D97-AF65-F5344CB8AC3E}">
        <p14:creationId xmlns:p14="http://schemas.microsoft.com/office/powerpoint/2010/main" val="2274116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Alienation Calculation</a:t>
            </a:r>
            <a:endParaRPr lang="en-US" sz="2800" dirty="0"/>
          </a:p>
        </p:txBody>
      </p:sp>
      <p:sp>
        <p:nvSpPr>
          <p:cNvPr id="3" name="Content Placeholder 2"/>
          <p:cNvSpPr>
            <a:spLocks noGrp="1"/>
          </p:cNvSpPr>
          <p:nvPr>
            <p:ph idx="1"/>
          </p:nvPr>
        </p:nvSpPr>
        <p:spPr>
          <a:xfrm>
            <a:off x="352800" y="914400"/>
            <a:ext cx="7724400" cy="5400000"/>
          </a:xfrm>
        </p:spPr>
        <p:txBody>
          <a:bodyPr/>
          <a:lstStyle/>
          <a:p>
            <a:pPr marL="0" indent="0">
              <a:buNone/>
            </a:pPr>
            <a:r>
              <a:rPr lang="en-US" sz="2000" b="1" dirty="0" smtClean="0"/>
              <a:t>(a) Determine B4B (as % of total sample) of VIP for those preferring current</a:t>
            </a:r>
          </a:p>
          <a:p>
            <a:pPr marL="0" indent="0">
              <a:buNone/>
            </a:pPr>
            <a:r>
              <a:rPr lang="en-US" sz="2000" b="1" dirty="0" smtClean="0"/>
              <a:t>(b) Determine B4B (as % of total sample) of Current for those preferring VIP</a:t>
            </a:r>
          </a:p>
          <a:p>
            <a:endParaRPr lang="en-US" b="1" dirty="0"/>
          </a:p>
          <a:p>
            <a:r>
              <a:rPr lang="en-US" dirty="0" smtClean="0"/>
              <a:t>The action standards are that (a) should not be significantly larger than (b) using 1 – tailed z- test @ 90% confidence level.</a:t>
            </a:r>
          </a:p>
          <a:p>
            <a:endParaRPr lang="en-US" dirty="0"/>
          </a:p>
          <a:p>
            <a:r>
              <a:rPr lang="en-US" dirty="0" smtClean="0"/>
              <a:t>For calculating alienation, consumers who mention “no preference” are not included.</a:t>
            </a:r>
            <a:endParaRPr lang="en-US" dirty="0"/>
          </a:p>
        </p:txBody>
      </p:sp>
      <p:sp>
        <p:nvSpPr>
          <p:cNvPr id="4" name="Slide Number Placeholder 3"/>
          <p:cNvSpPr>
            <a:spLocks noGrp="1"/>
          </p:cNvSpPr>
          <p:nvPr>
            <p:ph type="sldNum" sz="quarter" idx="12"/>
          </p:nvPr>
        </p:nvSpPr>
        <p:spPr/>
        <p:txBody>
          <a:bodyPr/>
          <a:lstStyle/>
          <a:p>
            <a:fld id="{DCC864A6-CB32-4E83-8B93-662A8EB444D1}" type="slidenum">
              <a:rPr lang="en-US" smtClean="0">
                <a:solidFill>
                  <a:srgbClr val="1F497D"/>
                </a:solidFill>
              </a:rPr>
              <a:pPr/>
              <a:t>69</a:t>
            </a:fld>
            <a:endParaRPr lang="en-US">
              <a:solidFill>
                <a:srgbClr val="1F497D"/>
              </a:solidFill>
            </a:endParaRPr>
          </a:p>
        </p:txBody>
      </p:sp>
    </p:spTree>
    <p:extLst>
      <p:ext uri="{BB962C8B-B14F-4D97-AF65-F5344CB8AC3E}">
        <p14:creationId xmlns:p14="http://schemas.microsoft.com/office/powerpoint/2010/main" val="615658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p:txBody>
          <a:bodyPr/>
          <a:lstStyle/>
          <a:p>
            <a:pPr eaLnBrk="1" hangingPunct="1"/>
            <a:r>
              <a:rPr lang="en-US" dirty="0" smtClean="0"/>
              <a:t>Branded Evaluation</a:t>
            </a:r>
          </a:p>
        </p:txBody>
      </p:sp>
      <p:sp>
        <p:nvSpPr>
          <p:cNvPr id="74755" name="Rectangle 5"/>
          <p:cNvSpPr>
            <a:spLocks noGrp="1" noChangeArrowheads="1"/>
          </p:cNvSpPr>
          <p:nvPr>
            <p:ph type="body" idx="1"/>
          </p:nvPr>
        </p:nvSpPr>
        <p:spPr>
          <a:xfrm>
            <a:off x="469017" y="1115841"/>
            <a:ext cx="7787872" cy="2215836"/>
          </a:xfrm>
        </p:spPr>
        <p:txBody>
          <a:bodyPr/>
          <a:lstStyle/>
          <a:p>
            <a:pPr eaLnBrk="1" hangingPunct="1"/>
            <a:r>
              <a:rPr lang="en-US" dirty="0" smtClean="0"/>
              <a:t>Branded Product Evaluation:</a:t>
            </a:r>
          </a:p>
          <a:p>
            <a:pPr lvl="1" eaLnBrk="1" hangingPunct="1"/>
            <a:r>
              <a:rPr lang="en-US" dirty="0" smtClean="0"/>
              <a:t>The evaluation or ratings provided when the product is identified or branded, with the intent of allowing the brand and its associated imagery to affect or influence perceptions of the product characteristics as they would do in real-life.</a:t>
            </a:r>
          </a:p>
          <a:p>
            <a:pPr lvl="2"/>
            <a:r>
              <a:rPr lang="en-US" dirty="0" smtClean="0"/>
              <a:t>Differences in physical or sensory product characteristics are evaluated in the context of the brand. </a:t>
            </a:r>
          </a:p>
        </p:txBody>
      </p:sp>
      <p:grpSp>
        <p:nvGrpSpPr>
          <p:cNvPr id="2" name="Group 19"/>
          <p:cNvGrpSpPr>
            <a:grpSpLocks/>
          </p:cNvGrpSpPr>
          <p:nvPr/>
        </p:nvGrpSpPr>
        <p:grpSpPr bwMode="auto">
          <a:xfrm>
            <a:off x="1173290" y="3944080"/>
            <a:ext cx="6751638" cy="2462213"/>
            <a:chOff x="728" y="2761"/>
            <a:chExt cx="4417" cy="1387"/>
          </a:xfrm>
        </p:grpSpPr>
        <p:pic>
          <p:nvPicPr>
            <p:cNvPr id="74757" name="Picture 14" descr="LiptonOriginalGreenTeaHoney"/>
            <p:cNvPicPr>
              <a:picLocks noChangeAspect="1" noChangeArrowheads="1"/>
            </p:cNvPicPr>
            <p:nvPr/>
          </p:nvPicPr>
          <p:blipFill>
            <a:blip r:embed="rId3" cstate="print"/>
            <a:srcRect/>
            <a:stretch>
              <a:fillRect/>
            </a:stretch>
          </p:blipFill>
          <p:spPr bwMode="auto">
            <a:xfrm>
              <a:off x="2821" y="2761"/>
              <a:ext cx="527" cy="1387"/>
            </a:xfrm>
            <a:prstGeom prst="rect">
              <a:avLst/>
            </a:prstGeom>
            <a:noFill/>
            <a:ln w="9525">
              <a:noFill/>
              <a:miter lim="800000"/>
              <a:headEnd/>
              <a:tailEnd/>
            </a:ln>
          </p:spPr>
        </p:pic>
        <p:grpSp>
          <p:nvGrpSpPr>
            <p:cNvPr id="3" name="Group 18"/>
            <p:cNvGrpSpPr>
              <a:grpSpLocks/>
            </p:cNvGrpSpPr>
            <p:nvPr/>
          </p:nvGrpSpPr>
          <p:grpSpPr bwMode="auto">
            <a:xfrm>
              <a:off x="728" y="2893"/>
              <a:ext cx="4417" cy="1007"/>
              <a:chOff x="782" y="2893"/>
              <a:chExt cx="4417" cy="1007"/>
            </a:xfrm>
          </p:grpSpPr>
          <p:pic>
            <p:nvPicPr>
              <p:cNvPr id="74759" name="Picture 12" descr="D01-0113900-4100bg"/>
              <p:cNvPicPr>
                <a:picLocks noChangeAspect="1" noChangeArrowheads="1"/>
              </p:cNvPicPr>
              <p:nvPr/>
            </p:nvPicPr>
            <p:blipFill>
              <a:blip r:embed="rId4" cstate="print"/>
              <a:srcRect/>
              <a:stretch>
                <a:fillRect/>
              </a:stretch>
            </p:blipFill>
            <p:spPr bwMode="auto">
              <a:xfrm>
                <a:off x="3753" y="2922"/>
                <a:ext cx="1446" cy="963"/>
              </a:xfrm>
              <a:prstGeom prst="rect">
                <a:avLst/>
              </a:prstGeom>
              <a:noFill/>
              <a:ln w="9525">
                <a:noFill/>
                <a:miter lim="800000"/>
                <a:headEnd/>
                <a:tailEnd/>
              </a:ln>
            </p:spPr>
          </p:pic>
          <p:pic>
            <p:nvPicPr>
              <p:cNvPr id="74760" name="Picture 16" descr="Skincare_group2"/>
              <p:cNvPicPr>
                <a:picLocks noChangeAspect="1" noChangeArrowheads="1"/>
              </p:cNvPicPr>
              <p:nvPr/>
            </p:nvPicPr>
            <p:blipFill>
              <a:blip r:embed="rId5" cstate="print"/>
              <a:srcRect/>
              <a:stretch>
                <a:fillRect/>
              </a:stretch>
            </p:blipFill>
            <p:spPr bwMode="auto">
              <a:xfrm>
                <a:off x="782" y="2893"/>
                <a:ext cx="1723" cy="1007"/>
              </a:xfrm>
              <a:prstGeom prst="rect">
                <a:avLst/>
              </a:prstGeom>
              <a:noFill/>
              <a:ln w="9525">
                <a:noFill/>
                <a:miter lim="800000"/>
                <a:headEnd/>
                <a:tailEnd/>
              </a:ln>
            </p:spPr>
          </p:pic>
        </p:grp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3"/>
          <p:cNvSpPr>
            <a:spLocks noGrp="1" noChangeArrowheads="1"/>
          </p:cNvSpPr>
          <p:nvPr>
            <p:ph type="title"/>
          </p:nvPr>
        </p:nvSpPr>
        <p:spPr/>
        <p:txBody>
          <a:bodyPr/>
          <a:lstStyle/>
          <a:p>
            <a:pPr eaLnBrk="1" hangingPunct="1"/>
            <a:r>
              <a:rPr lang="en-GB" dirty="0" smtClean="0"/>
              <a:t>Problem Type &amp; Test Design</a:t>
            </a:r>
          </a:p>
        </p:txBody>
      </p:sp>
      <p:sp>
        <p:nvSpPr>
          <p:cNvPr id="78853" name="Text Box 21"/>
          <p:cNvSpPr txBox="1">
            <a:spLocks noChangeArrowheads="1"/>
          </p:cNvSpPr>
          <p:nvPr/>
        </p:nvSpPr>
        <p:spPr bwMode="auto">
          <a:xfrm>
            <a:off x="830393" y="1911051"/>
            <a:ext cx="2722563"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dirty="0">
                <a:solidFill>
                  <a:schemeClr val="bg1"/>
                </a:solidFill>
              </a:rPr>
              <a:t>Existing Product </a:t>
            </a:r>
            <a:r>
              <a:rPr lang="en-US" sz="1600" b="1" u="sng" dirty="0">
                <a:solidFill>
                  <a:schemeClr val="accent2"/>
                </a:solidFill>
              </a:rPr>
              <a:t>Improvement</a:t>
            </a:r>
          </a:p>
          <a:p>
            <a:pPr algn="ctr" eaLnBrk="0" hangingPunct="0">
              <a:defRPr/>
            </a:pPr>
            <a:r>
              <a:rPr lang="en-US" sz="1600" dirty="0">
                <a:solidFill>
                  <a:schemeClr val="bg1"/>
                </a:solidFill>
              </a:rPr>
              <a:t> (including Re-launch)</a:t>
            </a:r>
          </a:p>
        </p:txBody>
      </p:sp>
      <p:sp>
        <p:nvSpPr>
          <p:cNvPr id="78854" name="Text Box 22"/>
          <p:cNvSpPr txBox="1">
            <a:spLocks noChangeArrowheads="1"/>
          </p:cNvSpPr>
          <p:nvPr/>
        </p:nvSpPr>
        <p:spPr bwMode="auto">
          <a:xfrm>
            <a:off x="5269043" y="1911051"/>
            <a:ext cx="2720975"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b="1" u="sng" dirty="0">
                <a:solidFill>
                  <a:schemeClr val="accent2"/>
                </a:solidFill>
              </a:rPr>
              <a:t>New</a:t>
            </a:r>
            <a:r>
              <a:rPr lang="en-US" sz="1600" b="1" dirty="0">
                <a:solidFill>
                  <a:schemeClr val="bg1"/>
                </a:solidFill>
              </a:rPr>
              <a:t> </a:t>
            </a:r>
            <a:r>
              <a:rPr lang="en-US" sz="1600" dirty="0">
                <a:solidFill>
                  <a:schemeClr val="bg1"/>
                </a:solidFill>
              </a:rPr>
              <a:t>Product Development</a:t>
            </a:r>
          </a:p>
          <a:p>
            <a:pPr algn="ctr" eaLnBrk="0" hangingPunct="0">
              <a:defRPr/>
            </a:pPr>
            <a:r>
              <a:rPr lang="en-US" sz="1600" dirty="0">
                <a:solidFill>
                  <a:schemeClr val="bg1"/>
                </a:solidFill>
              </a:rPr>
              <a:t> (including New Variant)</a:t>
            </a:r>
          </a:p>
        </p:txBody>
      </p:sp>
      <p:sp>
        <p:nvSpPr>
          <p:cNvPr id="78855" name="Text Box 23"/>
          <p:cNvSpPr txBox="1">
            <a:spLocks noChangeArrowheads="1"/>
          </p:cNvSpPr>
          <p:nvPr/>
        </p:nvSpPr>
        <p:spPr bwMode="auto">
          <a:xfrm>
            <a:off x="830393" y="5288477"/>
            <a:ext cx="2722563" cy="920750"/>
          </a:xfrm>
          <a:prstGeom prst="rect">
            <a:avLst/>
          </a:prstGeom>
          <a:solidFill>
            <a:schemeClr val="accent1"/>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dirty="0">
                <a:solidFill>
                  <a:schemeClr val="bg1"/>
                </a:solidFill>
              </a:rPr>
              <a:t> </a:t>
            </a:r>
            <a:r>
              <a:rPr lang="en-US" sz="1600" b="1" u="sng" dirty="0">
                <a:solidFill>
                  <a:schemeClr val="accent2"/>
                </a:solidFill>
              </a:rPr>
              <a:t>Competitor</a:t>
            </a:r>
            <a:r>
              <a:rPr lang="en-US" sz="1600" b="1" u="sng" dirty="0">
                <a:solidFill>
                  <a:schemeClr val="bg1"/>
                </a:solidFill>
              </a:rPr>
              <a:t> </a:t>
            </a:r>
            <a:r>
              <a:rPr lang="en-US" sz="1600" dirty="0">
                <a:solidFill>
                  <a:schemeClr val="bg1"/>
                </a:solidFill>
              </a:rPr>
              <a:t>Benchmarking</a:t>
            </a:r>
          </a:p>
        </p:txBody>
      </p:sp>
      <p:sp>
        <p:nvSpPr>
          <p:cNvPr id="78856" name="Text Box 24"/>
          <p:cNvSpPr txBox="1">
            <a:spLocks noChangeArrowheads="1"/>
          </p:cNvSpPr>
          <p:nvPr/>
        </p:nvSpPr>
        <p:spPr bwMode="auto">
          <a:xfrm>
            <a:off x="5269043" y="5348802"/>
            <a:ext cx="2720975" cy="920750"/>
          </a:xfrm>
          <a:prstGeom prst="rect">
            <a:avLst/>
          </a:prstGeom>
          <a:solidFill>
            <a:schemeClr val="accent2">
              <a:lumMod val="60000"/>
              <a:lumOff val="40000"/>
            </a:schemeClr>
          </a:solidFill>
          <a:ln w="9525" algn="ctr">
            <a:solidFill>
              <a:schemeClr val="accent2">
                <a:lumMod val="40000"/>
                <a:lumOff val="60000"/>
              </a:schemeClr>
            </a:solidFill>
            <a:miter lim="800000"/>
            <a:headEnd/>
            <a:tailEnd/>
          </a:ln>
        </p:spPr>
        <p:txBody>
          <a:bodyPr anchor="ctr" anchorCtr="1"/>
          <a:lstStyle/>
          <a:p>
            <a:pPr algn="ctr" eaLnBrk="0" hangingPunct="0">
              <a:defRPr/>
            </a:pPr>
            <a:r>
              <a:rPr lang="en-US" sz="1600" dirty="0" smtClean="0">
                <a:solidFill>
                  <a:schemeClr val="accent6"/>
                </a:solidFill>
              </a:rPr>
              <a:t>VIP</a:t>
            </a:r>
          </a:p>
          <a:p>
            <a:pPr algn="ctr" eaLnBrk="0" hangingPunct="0">
              <a:defRPr/>
            </a:pPr>
            <a:r>
              <a:rPr lang="en-US" sz="1600" b="1" dirty="0" smtClean="0">
                <a:solidFill>
                  <a:schemeClr val="bg1"/>
                </a:solidFill>
              </a:rPr>
              <a:t>Value Improvement </a:t>
            </a:r>
            <a:endParaRPr lang="en-US" sz="1600" dirty="0">
              <a:solidFill>
                <a:schemeClr val="bg1"/>
              </a:solidFill>
            </a:endParaRPr>
          </a:p>
        </p:txBody>
      </p:sp>
      <p:sp>
        <p:nvSpPr>
          <p:cNvPr id="78857" name="Freeform 25"/>
          <p:cNvSpPr>
            <a:spLocks/>
          </p:cNvSpPr>
          <p:nvPr/>
        </p:nvSpPr>
        <p:spPr bwMode="auto">
          <a:xfrm>
            <a:off x="2125793" y="37112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58" name="Freeform 26"/>
          <p:cNvSpPr>
            <a:spLocks/>
          </p:cNvSpPr>
          <p:nvPr/>
        </p:nvSpPr>
        <p:spPr bwMode="auto">
          <a:xfrm flipV="1">
            <a:off x="2125793" y="28984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59" name="Freeform 27"/>
          <p:cNvSpPr>
            <a:spLocks/>
          </p:cNvSpPr>
          <p:nvPr/>
        </p:nvSpPr>
        <p:spPr bwMode="auto">
          <a:xfrm flipH="1">
            <a:off x="5618293" y="37112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60" name="Freeform 28"/>
          <p:cNvSpPr>
            <a:spLocks/>
          </p:cNvSpPr>
          <p:nvPr/>
        </p:nvSpPr>
        <p:spPr bwMode="auto">
          <a:xfrm flipH="1" flipV="1">
            <a:off x="5618293" y="2898476"/>
            <a:ext cx="965200" cy="558800"/>
          </a:xfrm>
          <a:custGeom>
            <a:avLst/>
            <a:gdLst>
              <a:gd name="T0" fmla="*/ 2147483647 w 608"/>
              <a:gd name="T1" fmla="*/ 0 h 352"/>
              <a:gd name="T2" fmla="*/ 0 w 608"/>
              <a:gd name="T3" fmla="*/ 0 h 352"/>
              <a:gd name="T4" fmla="*/ 0 w 608"/>
              <a:gd name="T5" fmla="*/ 2147483647 h 352"/>
              <a:gd name="T6" fmla="*/ 0 60000 65536"/>
              <a:gd name="T7" fmla="*/ 0 60000 65536"/>
              <a:gd name="T8" fmla="*/ 0 60000 65536"/>
              <a:gd name="T9" fmla="*/ 0 w 608"/>
              <a:gd name="T10" fmla="*/ 0 h 352"/>
              <a:gd name="T11" fmla="*/ 608 w 608"/>
              <a:gd name="T12" fmla="*/ 352 h 352"/>
            </a:gdLst>
            <a:ahLst/>
            <a:cxnLst>
              <a:cxn ang="T6">
                <a:pos x="T0" y="T1"/>
              </a:cxn>
              <a:cxn ang="T7">
                <a:pos x="T2" y="T3"/>
              </a:cxn>
              <a:cxn ang="T8">
                <a:pos x="T4" y="T5"/>
              </a:cxn>
            </a:cxnLst>
            <a:rect l="T9" t="T10" r="T11" b="T12"/>
            <a:pathLst>
              <a:path w="608" h="352">
                <a:moveTo>
                  <a:pt x="608" y="0"/>
                </a:moveTo>
                <a:lnTo>
                  <a:pt x="0" y="0"/>
                </a:lnTo>
                <a:lnTo>
                  <a:pt x="0" y="352"/>
                </a:lnTo>
              </a:path>
            </a:pathLst>
          </a:custGeom>
          <a:noFill/>
          <a:ln w="19050">
            <a:solidFill>
              <a:schemeClr val="accent4"/>
            </a:solidFill>
            <a:round/>
            <a:headEnd/>
            <a:tailEnd type="triangle" w="med" len="med"/>
          </a:ln>
        </p:spPr>
        <p:txBody>
          <a:bodyPr wrap="none" anchor="ctr"/>
          <a:lstStyle/>
          <a:p>
            <a:pPr algn="ctr" eaLnBrk="0" hangingPunct="0">
              <a:defRPr/>
            </a:pPr>
            <a:endParaRPr lang="en-GB" dirty="0"/>
          </a:p>
        </p:txBody>
      </p:sp>
      <p:sp>
        <p:nvSpPr>
          <p:cNvPr id="78861" name="Rectangle 29"/>
          <p:cNvSpPr>
            <a:spLocks noChangeArrowheads="1"/>
          </p:cNvSpPr>
          <p:nvPr/>
        </p:nvSpPr>
        <p:spPr bwMode="auto">
          <a:xfrm>
            <a:off x="830393" y="1464062"/>
            <a:ext cx="2722563"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a:solidFill>
                  <a:schemeClr val="bg1"/>
                </a:solidFill>
              </a:rPr>
              <a:t>Monadic Test Design</a:t>
            </a:r>
          </a:p>
        </p:txBody>
      </p:sp>
      <p:sp>
        <p:nvSpPr>
          <p:cNvPr id="78862" name="Rectangle 32"/>
          <p:cNvSpPr>
            <a:spLocks noChangeArrowheads="1"/>
          </p:cNvSpPr>
          <p:nvPr/>
        </p:nvSpPr>
        <p:spPr bwMode="auto">
          <a:xfrm>
            <a:off x="5269043" y="4889113"/>
            <a:ext cx="2720975" cy="447675"/>
          </a:xfrm>
          <a:prstGeom prst="rect">
            <a:avLst/>
          </a:prstGeom>
          <a:solidFill>
            <a:schemeClr val="accent2"/>
          </a:solidFill>
          <a:ln w="6350" algn="ctr">
            <a:noFill/>
            <a:miter lim="800000"/>
            <a:headEnd/>
            <a:tailEnd/>
          </a:ln>
        </p:spPr>
        <p:txBody>
          <a:bodyPr wrap="none" tIns="91440" bIns="91440" anchor="ctr" anchorCtr="1"/>
          <a:lstStyle/>
          <a:p>
            <a:pPr algn="ctr" eaLnBrk="0" hangingPunct="0">
              <a:defRPr/>
            </a:pPr>
            <a:r>
              <a:rPr lang="en-US" sz="1400" b="1" dirty="0">
                <a:solidFill>
                  <a:schemeClr val="accent6"/>
                </a:solidFill>
              </a:rPr>
              <a:t>Comparative Test Design</a:t>
            </a:r>
          </a:p>
        </p:txBody>
      </p:sp>
      <p:sp>
        <p:nvSpPr>
          <p:cNvPr id="78863" name="Rectangle 35"/>
          <p:cNvSpPr>
            <a:spLocks noChangeArrowheads="1"/>
          </p:cNvSpPr>
          <p:nvPr/>
        </p:nvSpPr>
        <p:spPr bwMode="auto">
          <a:xfrm>
            <a:off x="5269043" y="1464062"/>
            <a:ext cx="2720975"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a:solidFill>
                  <a:schemeClr val="bg1"/>
                </a:solidFill>
              </a:rPr>
              <a:t>Monadic Test Design</a:t>
            </a:r>
          </a:p>
        </p:txBody>
      </p:sp>
      <p:sp>
        <p:nvSpPr>
          <p:cNvPr id="78864" name="Rectangle 36"/>
          <p:cNvSpPr>
            <a:spLocks noChangeArrowheads="1"/>
          </p:cNvSpPr>
          <p:nvPr/>
        </p:nvSpPr>
        <p:spPr bwMode="auto">
          <a:xfrm>
            <a:off x="830393" y="4889113"/>
            <a:ext cx="2722563" cy="447675"/>
          </a:xfrm>
          <a:prstGeom prst="rect">
            <a:avLst/>
          </a:prstGeom>
          <a:solidFill>
            <a:schemeClr val="accent6"/>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400" b="1" dirty="0" smtClean="0">
                <a:solidFill>
                  <a:schemeClr val="bg1"/>
                </a:solidFill>
              </a:rPr>
              <a:t>Monadic </a:t>
            </a:r>
            <a:r>
              <a:rPr lang="en-US" sz="1400" b="1" dirty="0">
                <a:solidFill>
                  <a:schemeClr val="bg1"/>
                </a:solidFill>
              </a:rPr>
              <a:t>+Sequential </a:t>
            </a:r>
          </a:p>
          <a:p>
            <a:pPr algn="ctr" eaLnBrk="0" hangingPunct="0">
              <a:defRPr/>
            </a:pPr>
            <a:r>
              <a:rPr lang="en-US" sz="1400" b="1" dirty="0">
                <a:solidFill>
                  <a:schemeClr val="bg1"/>
                </a:solidFill>
              </a:rPr>
              <a:t>Test Design</a:t>
            </a:r>
          </a:p>
        </p:txBody>
      </p:sp>
      <p:sp>
        <p:nvSpPr>
          <p:cNvPr id="19" name="Rectangle 29"/>
          <p:cNvSpPr>
            <a:spLocks noChangeArrowheads="1"/>
          </p:cNvSpPr>
          <p:nvPr/>
        </p:nvSpPr>
        <p:spPr bwMode="auto">
          <a:xfrm>
            <a:off x="839275" y="985666"/>
            <a:ext cx="2722562" cy="447675"/>
          </a:xfrm>
          <a:prstGeom prst="rect">
            <a:avLst/>
          </a:prstGeom>
          <a:solidFill>
            <a:schemeClr val="accent6">
              <a:lumMod val="25000"/>
              <a:lumOff val="75000"/>
            </a:schemeClr>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200" b="1" dirty="0">
                <a:solidFill>
                  <a:schemeClr val="accent6"/>
                </a:solidFill>
              </a:rPr>
              <a:t>Branded</a:t>
            </a:r>
          </a:p>
        </p:txBody>
      </p:sp>
      <p:sp>
        <p:nvSpPr>
          <p:cNvPr id="20" name="Rectangle 29"/>
          <p:cNvSpPr>
            <a:spLocks noChangeArrowheads="1"/>
          </p:cNvSpPr>
          <p:nvPr/>
        </p:nvSpPr>
        <p:spPr bwMode="auto">
          <a:xfrm>
            <a:off x="5277925" y="985666"/>
            <a:ext cx="2722562" cy="447675"/>
          </a:xfrm>
          <a:prstGeom prst="rect">
            <a:avLst/>
          </a:prstGeom>
          <a:solidFill>
            <a:schemeClr val="accent6">
              <a:lumMod val="25000"/>
              <a:lumOff val="75000"/>
            </a:schemeClr>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200" b="1" dirty="0">
                <a:solidFill>
                  <a:schemeClr val="accent6"/>
                </a:solidFill>
              </a:rPr>
              <a:t>Branded</a:t>
            </a:r>
          </a:p>
        </p:txBody>
      </p:sp>
      <p:sp>
        <p:nvSpPr>
          <p:cNvPr id="21" name="Rectangle 36"/>
          <p:cNvSpPr>
            <a:spLocks noChangeArrowheads="1"/>
          </p:cNvSpPr>
          <p:nvPr/>
        </p:nvSpPr>
        <p:spPr bwMode="auto">
          <a:xfrm>
            <a:off x="830393" y="4388948"/>
            <a:ext cx="2722562" cy="447675"/>
          </a:xfrm>
          <a:prstGeom prst="rect">
            <a:avLst/>
          </a:prstGeom>
          <a:solidFill>
            <a:schemeClr val="accent6">
              <a:lumMod val="25000"/>
              <a:lumOff val="75000"/>
            </a:schemeClr>
          </a:solidFill>
          <a:ln w="6350" algn="ctr">
            <a:solidFill>
              <a:schemeClr val="accent4">
                <a:lumMod val="40000"/>
                <a:lumOff val="60000"/>
              </a:schemeClr>
            </a:solidFill>
            <a:miter lim="800000"/>
            <a:headEnd/>
            <a:tailEnd/>
          </a:ln>
        </p:spPr>
        <p:txBody>
          <a:bodyPr wrap="none" tIns="91440" bIns="91440" anchor="ctr" anchorCtr="1"/>
          <a:lstStyle/>
          <a:p>
            <a:pPr eaLnBrk="0" hangingPunct="0">
              <a:defRPr/>
            </a:pPr>
            <a:r>
              <a:rPr lang="en-US" sz="1200" b="1" dirty="0" smtClean="0">
                <a:solidFill>
                  <a:schemeClr val="accent6"/>
                </a:solidFill>
              </a:rPr>
              <a:t>Blind</a:t>
            </a:r>
            <a:endParaRPr lang="en-US" sz="1200" b="1" dirty="0">
              <a:solidFill>
                <a:schemeClr val="accent6"/>
              </a:solidFill>
            </a:endParaRPr>
          </a:p>
        </p:txBody>
      </p:sp>
      <p:sp>
        <p:nvSpPr>
          <p:cNvPr id="22" name="Rectangle 29"/>
          <p:cNvSpPr>
            <a:spLocks noChangeArrowheads="1"/>
          </p:cNvSpPr>
          <p:nvPr/>
        </p:nvSpPr>
        <p:spPr bwMode="auto">
          <a:xfrm>
            <a:off x="5269043" y="4388948"/>
            <a:ext cx="2722562" cy="447675"/>
          </a:xfrm>
          <a:prstGeom prst="rect">
            <a:avLst/>
          </a:prstGeom>
          <a:solidFill>
            <a:schemeClr val="accent6">
              <a:lumMod val="25000"/>
              <a:lumOff val="75000"/>
            </a:schemeClr>
          </a:solidFill>
          <a:ln w="6350" algn="ctr">
            <a:solidFill>
              <a:schemeClr val="accent4">
                <a:lumMod val="40000"/>
                <a:lumOff val="60000"/>
              </a:schemeClr>
            </a:solidFill>
            <a:miter lim="800000"/>
            <a:headEnd/>
            <a:tailEnd/>
          </a:ln>
        </p:spPr>
        <p:txBody>
          <a:bodyPr wrap="none" tIns="91440" bIns="91440" anchor="ctr" anchorCtr="1"/>
          <a:lstStyle/>
          <a:p>
            <a:pPr algn="ctr" eaLnBrk="0" hangingPunct="0">
              <a:defRPr/>
            </a:pPr>
            <a:r>
              <a:rPr lang="en-US" sz="1200" b="1" dirty="0">
                <a:solidFill>
                  <a:schemeClr val="accent6"/>
                </a:solidFill>
              </a:rPr>
              <a:t>Branded</a:t>
            </a:r>
          </a:p>
        </p:txBody>
      </p:sp>
      <p:grpSp>
        <p:nvGrpSpPr>
          <p:cNvPr id="23" name="Group 16"/>
          <p:cNvGrpSpPr>
            <a:grpSpLocks/>
          </p:cNvGrpSpPr>
          <p:nvPr/>
        </p:nvGrpSpPr>
        <p:grpSpPr bwMode="auto">
          <a:xfrm>
            <a:off x="3154363" y="2830513"/>
            <a:ext cx="2422525" cy="1536700"/>
            <a:chOff x="2010" y="1788"/>
            <a:chExt cx="1526" cy="968"/>
          </a:xfrm>
        </p:grpSpPr>
        <p:sp>
          <p:nvSpPr>
            <p:cNvPr id="24" name="Oval 17"/>
            <p:cNvSpPr>
              <a:spLocks noChangeArrowheads="1"/>
            </p:cNvSpPr>
            <p:nvPr/>
          </p:nvSpPr>
          <p:spPr bwMode="gray">
            <a:xfrm>
              <a:off x="2010" y="1788"/>
              <a:ext cx="1526" cy="968"/>
            </a:xfrm>
            <a:prstGeom prst="ellipse">
              <a:avLst/>
            </a:prstGeom>
            <a:solidFill>
              <a:schemeClr val="accent2"/>
            </a:solidFill>
            <a:ln w="9525">
              <a:noFill/>
              <a:round/>
              <a:headEnd/>
              <a:tailEnd/>
            </a:ln>
          </p:spPr>
          <p:txBody>
            <a:bodyPr lIns="0" tIns="0" rIns="0" bIns="0" anchor="ctr">
              <a:spAutoFit/>
            </a:bodyPr>
            <a:lstStyle/>
            <a:p>
              <a:pPr algn="ctr" eaLnBrk="0" hangingPunct="0">
                <a:defRPr/>
              </a:pPr>
              <a:endParaRPr lang="en-US" dirty="0"/>
            </a:p>
          </p:txBody>
        </p:sp>
        <p:sp>
          <p:nvSpPr>
            <p:cNvPr id="25" name="Oval 18"/>
            <p:cNvSpPr>
              <a:spLocks noChangeArrowheads="1"/>
            </p:cNvSpPr>
            <p:nvPr/>
          </p:nvSpPr>
          <p:spPr bwMode="gray">
            <a:xfrm>
              <a:off x="2089" y="1864"/>
              <a:ext cx="1368" cy="817"/>
            </a:xfrm>
            <a:prstGeom prst="ellipse">
              <a:avLst/>
            </a:prstGeom>
            <a:gradFill flip="none" rotWithShape="1">
              <a:gsLst>
                <a:gs pos="0">
                  <a:schemeClr val="accent2">
                    <a:lumMod val="40000"/>
                    <a:lumOff val="60000"/>
                  </a:schemeClr>
                </a:gs>
                <a:gs pos="0">
                  <a:schemeClr val="accent2">
                    <a:lumMod val="60000"/>
                    <a:lumOff val="40000"/>
                  </a:schemeClr>
                </a:gs>
                <a:gs pos="56000">
                  <a:schemeClr val="accent2">
                    <a:lumMod val="75000"/>
                  </a:schemeClr>
                </a:gs>
              </a:gsLst>
              <a:path path="circle">
                <a:fillToRect t="100000" r="100000"/>
              </a:path>
              <a:tileRect l="-100000" b="-100000"/>
            </a:gradFill>
            <a:ln w="9525">
              <a:noFill/>
              <a:round/>
              <a:headEnd/>
              <a:tailEnd/>
            </a:ln>
          </p:spPr>
          <p:txBody>
            <a:bodyPr lIns="0" tIns="0" rIns="0" bIns="0" anchor="ctr">
              <a:spAutoFit/>
            </a:bodyPr>
            <a:lstStyle/>
            <a:p>
              <a:pPr algn="ctr" eaLnBrk="0" hangingPunct="0">
                <a:defRPr/>
              </a:pPr>
              <a:endParaRPr lang="en-US" dirty="0"/>
            </a:p>
          </p:txBody>
        </p:sp>
      </p:grpSp>
      <p:sp>
        <p:nvSpPr>
          <p:cNvPr id="26" name="TextBox 25"/>
          <p:cNvSpPr txBox="1"/>
          <p:nvPr/>
        </p:nvSpPr>
        <p:spPr>
          <a:xfrm>
            <a:off x="3419475" y="3400425"/>
            <a:ext cx="1857375" cy="400110"/>
          </a:xfrm>
          <a:prstGeom prst="rect">
            <a:avLst/>
          </a:prstGeom>
          <a:noFill/>
        </p:spPr>
        <p:txBody>
          <a:bodyPr wrap="square" rtlCol="0">
            <a:spAutoFit/>
          </a:bodyPr>
          <a:lstStyle/>
          <a:p>
            <a:pPr algn="ctr"/>
            <a:r>
              <a:rPr lang="en-GB" sz="2000" b="1" dirty="0" smtClean="0">
                <a:solidFill>
                  <a:schemeClr val="accent6"/>
                </a:solidFill>
              </a:rPr>
              <a:t>Problem Type</a:t>
            </a:r>
            <a:endParaRPr lang="en-GB" sz="2000" b="1" dirty="0">
              <a:solidFill>
                <a:schemeClr val="accent6"/>
              </a:solidFill>
            </a:endParaRPr>
          </a:p>
        </p:txBody>
      </p:sp>
      <p:sp>
        <p:nvSpPr>
          <p:cNvPr id="28" name="Slide Number Placeholder 27"/>
          <p:cNvSpPr>
            <a:spLocks noGrp="1"/>
          </p:cNvSpPr>
          <p:nvPr>
            <p:ph type="sldNum" sz="quarter" idx="12"/>
          </p:nvPr>
        </p:nvSpPr>
        <p:spPr/>
        <p:txBody>
          <a:bodyPr/>
          <a:lstStyle/>
          <a:p>
            <a:fld id="{99DB18A3-D21F-4BB0-9E84-DFB029941648}" type="slidenum">
              <a:rPr lang="de-DE" smtClean="0"/>
              <a:pPr/>
              <a:t>8</a:t>
            </a:fld>
            <a:endParaRPr lang="de-DE"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p:txBody>
          <a:bodyPr/>
          <a:lstStyle/>
          <a:p>
            <a:pPr eaLnBrk="1" hangingPunct="1"/>
            <a:r>
              <a:rPr lang="en-US" dirty="0" smtClean="0"/>
              <a:t>Sample Size and Definition</a:t>
            </a:r>
          </a:p>
        </p:txBody>
      </p:sp>
      <p:sp>
        <p:nvSpPr>
          <p:cNvPr id="89092" name="Rectangle 5"/>
          <p:cNvSpPr>
            <a:spLocks noGrp="1" noChangeArrowheads="1"/>
          </p:cNvSpPr>
          <p:nvPr>
            <p:ph type="body" idx="1"/>
          </p:nvPr>
        </p:nvSpPr>
        <p:spPr>
          <a:xfrm>
            <a:off x="457200" y="1143000"/>
            <a:ext cx="4557713" cy="4983163"/>
          </a:xfrm>
        </p:spPr>
        <p:txBody>
          <a:bodyPr/>
          <a:lstStyle/>
          <a:p>
            <a:pPr eaLnBrk="1" hangingPunct="1">
              <a:buClr>
                <a:srgbClr val="415A9C"/>
              </a:buClr>
              <a:defRPr/>
            </a:pPr>
            <a:r>
              <a:rPr lang="en-US" sz="2000" b="1" dirty="0" smtClean="0">
                <a:solidFill>
                  <a:schemeClr val="accent1"/>
                </a:solidFill>
              </a:rPr>
              <a:t>Sample Definition</a:t>
            </a:r>
          </a:p>
          <a:p>
            <a:pPr lvl="1" eaLnBrk="1" hangingPunct="1">
              <a:defRPr/>
            </a:pPr>
            <a:r>
              <a:rPr lang="en-US" sz="1600" dirty="0" smtClean="0"/>
              <a:t>Target</a:t>
            </a:r>
          </a:p>
          <a:p>
            <a:pPr lvl="1" eaLnBrk="1" hangingPunct="1">
              <a:defRPr/>
            </a:pPr>
            <a:r>
              <a:rPr lang="en-US" sz="1600" dirty="0" smtClean="0"/>
              <a:t>Boost/Augment</a:t>
            </a:r>
            <a:br>
              <a:rPr lang="en-US" sz="1600" dirty="0" smtClean="0"/>
            </a:br>
            <a:endParaRPr lang="en-US" sz="1600" dirty="0" smtClean="0"/>
          </a:p>
          <a:p>
            <a:pPr eaLnBrk="1" hangingPunct="1">
              <a:buClr>
                <a:srgbClr val="415A9C"/>
              </a:buClr>
              <a:defRPr/>
            </a:pPr>
            <a:r>
              <a:rPr lang="en-US" sz="2000" b="1" dirty="0" smtClean="0">
                <a:solidFill>
                  <a:schemeClr val="accent1"/>
                </a:solidFill>
              </a:rPr>
              <a:t>Sample Size</a:t>
            </a:r>
          </a:p>
          <a:p>
            <a:pPr lvl="1" eaLnBrk="1" hangingPunct="1">
              <a:buNone/>
              <a:defRPr/>
            </a:pPr>
            <a:r>
              <a:rPr lang="en-GB" b="1" dirty="0" smtClean="0"/>
              <a:t>General rules for Unilever are </a:t>
            </a:r>
            <a:endParaRPr lang="en-US" sz="1600" b="1" dirty="0" smtClean="0"/>
          </a:p>
          <a:p>
            <a:pPr lvl="1" eaLnBrk="1" hangingPunct="1">
              <a:defRPr/>
            </a:pPr>
            <a:r>
              <a:rPr lang="en-US" sz="1600" dirty="0" smtClean="0"/>
              <a:t>Target N=200</a:t>
            </a:r>
          </a:p>
          <a:p>
            <a:pPr lvl="1" eaLnBrk="1" hangingPunct="1">
              <a:defRPr/>
            </a:pPr>
            <a:r>
              <a:rPr lang="en-US" sz="1600" dirty="0" smtClean="0"/>
              <a:t>Target N= 150 only when:</a:t>
            </a:r>
          </a:p>
          <a:p>
            <a:pPr lvl="2" eaLnBrk="1" hangingPunct="1">
              <a:defRPr/>
            </a:pPr>
            <a:r>
              <a:rPr lang="en-US" sz="1600" dirty="0" smtClean="0"/>
              <a:t>Early stage product testing</a:t>
            </a:r>
          </a:p>
          <a:p>
            <a:pPr lvl="2" eaLnBrk="1" hangingPunct="1">
              <a:defRPr/>
            </a:pPr>
            <a:r>
              <a:rPr lang="en-US" sz="1600" dirty="0" smtClean="0"/>
              <a:t>Franchise risk is low</a:t>
            </a:r>
          </a:p>
          <a:p>
            <a:pPr lvl="2" eaLnBrk="1" hangingPunct="1">
              <a:defRPr/>
            </a:pPr>
            <a:r>
              <a:rPr lang="en-US" sz="1600" dirty="0" smtClean="0"/>
              <a:t>There are no subgroups to be analyzed</a:t>
            </a:r>
          </a:p>
          <a:p>
            <a:pPr lvl="1" eaLnBrk="1" hangingPunct="1">
              <a:defRPr/>
            </a:pPr>
            <a:r>
              <a:rPr lang="en-US" sz="1600" dirty="0" smtClean="0"/>
              <a:t>Boost/Augment N=100</a:t>
            </a:r>
          </a:p>
        </p:txBody>
      </p:sp>
      <p:pic>
        <p:nvPicPr>
          <p:cNvPr id="82948" name="Picture 12" descr="target_group"/>
          <p:cNvPicPr>
            <a:picLocks noChangeAspect="1" noChangeArrowheads="1"/>
          </p:cNvPicPr>
          <p:nvPr/>
        </p:nvPicPr>
        <p:blipFill>
          <a:blip r:embed="rId3" cstate="print"/>
          <a:srcRect/>
          <a:stretch>
            <a:fillRect/>
          </a:stretch>
        </p:blipFill>
        <p:spPr bwMode="auto">
          <a:xfrm>
            <a:off x="3996744" y="1226682"/>
            <a:ext cx="3890962" cy="1889125"/>
          </a:xfrm>
          <a:prstGeom prst="rect">
            <a:avLst/>
          </a:prstGeom>
          <a:noFill/>
          <a:ln w="9525">
            <a:noFill/>
            <a:miter lim="800000"/>
            <a:headEnd/>
            <a:tailEnd/>
          </a:ln>
        </p:spPr>
      </p:pic>
      <p:pic>
        <p:nvPicPr>
          <p:cNvPr id="82949" name="Text Box 10"/>
          <p:cNvPicPr>
            <a:picLocks noChangeArrowheads="1"/>
          </p:cNvPicPr>
          <p:nvPr/>
        </p:nvPicPr>
        <p:blipFill>
          <a:blip r:embed="rId4" cstate="print"/>
          <a:srcRect/>
          <a:stretch>
            <a:fillRect/>
          </a:stretch>
        </p:blipFill>
        <p:spPr bwMode="auto">
          <a:xfrm>
            <a:off x="4894263" y="3765550"/>
            <a:ext cx="3967162" cy="2779713"/>
          </a:xfrm>
          <a:prstGeom prst="rect">
            <a:avLst/>
          </a:prstGeom>
          <a:noFill/>
          <a:ln w="9525">
            <a:noFill/>
            <a:miter lim="800000"/>
            <a:headEnd/>
            <a:tailEnd/>
          </a:ln>
        </p:spPr>
      </p:pic>
      <p:sp>
        <p:nvSpPr>
          <p:cNvPr id="89096" name="Text Box 11"/>
          <p:cNvSpPr txBox="1">
            <a:spLocks noChangeArrowheads="1"/>
          </p:cNvSpPr>
          <p:nvPr/>
        </p:nvSpPr>
        <p:spPr bwMode="auto">
          <a:xfrm rot="-250569">
            <a:off x="5097463" y="4027488"/>
            <a:ext cx="3621087" cy="2259012"/>
          </a:xfrm>
          <a:prstGeom prst="rect">
            <a:avLst/>
          </a:prstGeom>
          <a:noFill/>
          <a:ln w="9525">
            <a:noFill/>
            <a:miter lim="800000"/>
            <a:headEnd/>
            <a:tailEnd/>
          </a:ln>
        </p:spPr>
        <p:txBody>
          <a:bodyPr>
            <a:spAutoFit/>
          </a:bodyPr>
          <a:lstStyle/>
          <a:p>
            <a:pPr eaLnBrk="0" hangingPunct="0">
              <a:lnSpc>
                <a:spcPct val="110000"/>
              </a:lnSpc>
              <a:defRPr/>
            </a:pPr>
            <a:r>
              <a:rPr lang="en-AU" sz="1600" dirty="0">
                <a:solidFill>
                  <a:srgbClr val="004E69"/>
                </a:solidFill>
              </a:rPr>
              <a:t>  </a:t>
            </a:r>
            <a:r>
              <a:rPr lang="en-AU" sz="1600" u="sng" dirty="0">
                <a:solidFill>
                  <a:schemeClr val="accent4">
                    <a:lumMod val="50000"/>
                  </a:schemeClr>
                </a:solidFill>
              </a:rPr>
              <a:t>Example:</a:t>
            </a:r>
          </a:p>
          <a:p>
            <a:pPr marL="180975" indent="-180975" eaLnBrk="0" hangingPunct="0">
              <a:lnSpc>
                <a:spcPct val="110000"/>
              </a:lnSpc>
              <a:buFontTx/>
              <a:buChar char="•"/>
              <a:defRPr/>
            </a:pPr>
            <a:r>
              <a:rPr lang="en-AU" sz="1400" dirty="0">
                <a:solidFill>
                  <a:schemeClr val="accent4">
                    <a:lumMod val="50000"/>
                  </a:schemeClr>
                </a:solidFill>
              </a:rPr>
              <a:t>18-45 year women </a:t>
            </a:r>
          </a:p>
          <a:p>
            <a:pPr marL="180975" indent="-180975" eaLnBrk="0" hangingPunct="0">
              <a:lnSpc>
                <a:spcPct val="110000"/>
              </a:lnSpc>
              <a:buFontTx/>
              <a:buChar char="•"/>
              <a:defRPr/>
            </a:pPr>
            <a:r>
              <a:rPr lang="en-AU" sz="1400" dirty="0">
                <a:solidFill>
                  <a:schemeClr val="accent4">
                    <a:lumMod val="50000"/>
                  </a:schemeClr>
                </a:solidFill>
              </a:rPr>
              <a:t>Purchasers of haircare products</a:t>
            </a:r>
          </a:p>
          <a:p>
            <a:pPr marL="180975" indent="-180975" eaLnBrk="0" hangingPunct="0">
              <a:lnSpc>
                <a:spcPct val="110000"/>
              </a:lnSpc>
              <a:buFontTx/>
              <a:buChar char="•"/>
              <a:defRPr/>
            </a:pPr>
            <a:r>
              <a:rPr lang="en-AU" sz="1400" dirty="0">
                <a:solidFill>
                  <a:schemeClr val="accent4">
                    <a:lumMod val="50000"/>
                  </a:schemeClr>
                </a:solidFill>
              </a:rPr>
              <a:t>Use shampoo least three times a week</a:t>
            </a:r>
          </a:p>
          <a:p>
            <a:pPr marL="180975" indent="-180975" eaLnBrk="0" hangingPunct="0">
              <a:lnSpc>
                <a:spcPct val="110000"/>
              </a:lnSpc>
              <a:buFontTx/>
              <a:buChar char="•"/>
              <a:defRPr/>
            </a:pPr>
            <a:r>
              <a:rPr lang="en-AU" sz="1400" dirty="0">
                <a:solidFill>
                  <a:schemeClr val="accent4">
                    <a:lumMod val="50000"/>
                  </a:schemeClr>
                </a:solidFill>
              </a:rPr>
              <a:t>Use conditioner at least once per week</a:t>
            </a:r>
          </a:p>
          <a:p>
            <a:pPr marL="180975" indent="-180975" eaLnBrk="0" hangingPunct="0">
              <a:lnSpc>
                <a:spcPct val="110000"/>
              </a:lnSpc>
              <a:buFontTx/>
              <a:buChar char="•"/>
              <a:defRPr/>
            </a:pPr>
            <a:r>
              <a:rPr lang="en-AU" sz="1400" dirty="0">
                <a:solidFill>
                  <a:schemeClr val="accent4">
                    <a:lumMod val="50000"/>
                  </a:schemeClr>
                </a:solidFill>
              </a:rPr>
              <a:t>Non-rejectors of the Sunsilk brand</a:t>
            </a:r>
          </a:p>
          <a:p>
            <a:pPr marL="180975" indent="-180975" eaLnBrk="0" hangingPunct="0">
              <a:lnSpc>
                <a:spcPct val="110000"/>
              </a:lnSpc>
              <a:buFontTx/>
              <a:buChar char="•"/>
              <a:defRPr/>
            </a:pPr>
            <a:r>
              <a:rPr lang="en-AU" sz="1400" dirty="0">
                <a:solidFill>
                  <a:schemeClr val="accent4">
                    <a:lumMod val="50000"/>
                  </a:schemeClr>
                </a:solidFill>
              </a:rPr>
              <a:t>Concept acceptors</a:t>
            </a:r>
          </a:p>
          <a:p>
            <a:pPr marL="180975" indent="-180975" eaLnBrk="0" hangingPunct="0">
              <a:lnSpc>
                <a:spcPct val="110000"/>
              </a:lnSpc>
              <a:buFontTx/>
              <a:buChar char="•"/>
              <a:defRPr/>
            </a:pPr>
            <a:r>
              <a:rPr lang="en-AU" sz="1400" dirty="0">
                <a:solidFill>
                  <a:schemeClr val="accent4">
                    <a:lumMod val="50000"/>
                  </a:schemeClr>
                </a:solidFill>
              </a:rPr>
              <a:t>Straight hair in top three needs</a:t>
            </a:r>
          </a:p>
          <a:p>
            <a:pPr marL="180975" indent="-180975" eaLnBrk="0" hangingPunct="0">
              <a:lnSpc>
                <a:spcPct val="110000"/>
              </a:lnSpc>
              <a:buFontTx/>
              <a:buChar char="•"/>
              <a:defRPr/>
            </a:pPr>
            <a:r>
              <a:rPr lang="en-AU" sz="1400" dirty="0">
                <a:solidFill>
                  <a:schemeClr val="accent4">
                    <a:lumMod val="50000"/>
                  </a:schemeClr>
                </a:solidFill>
              </a:rPr>
              <a:t>LSM 5+</a:t>
            </a:r>
            <a:endParaRPr lang="en-GB" sz="1400" dirty="0">
              <a:solidFill>
                <a:schemeClr val="accent4">
                  <a:lumMod val="50000"/>
                </a:schemeClr>
              </a:solidFill>
            </a:endParaRPr>
          </a:p>
        </p:txBody>
      </p:sp>
      <p:sp>
        <p:nvSpPr>
          <p:cNvPr id="8" name="Slide Number Placeholder 7"/>
          <p:cNvSpPr>
            <a:spLocks noGrp="1"/>
          </p:cNvSpPr>
          <p:nvPr>
            <p:ph type="sldNum" sz="quarter" idx="12"/>
          </p:nvPr>
        </p:nvSpPr>
        <p:spPr/>
        <p:txBody>
          <a:bodyPr/>
          <a:lstStyle/>
          <a:p>
            <a:fld id="{99DB18A3-D21F-4BB0-9E84-DFB029941648}" type="slidenum">
              <a:rPr lang="de-DE" smtClean="0"/>
              <a:pPr/>
              <a:t>9</a:t>
            </a:fld>
            <a:endParaRPr lang="de-DE" dirty="0"/>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SKA_CLIENTLIBRARY" val=""/>
</p:tagLst>
</file>

<file path=ppt/theme/theme1.xml><?xml version="1.0" encoding="utf-8"?>
<a:theme xmlns:a="http://schemas.openxmlformats.org/drawingml/2006/main" name="Ipsos Template 2012">
  <a:themeElements>
    <a:clrScheme name="Ipsos Colou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Ipsos 20122">
  <a:themeElements>
    <a:clrScheme name="Ipso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theme>
</file>

<file path=ppt/theme/theme1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9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0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4_blank">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2_Default Design">
  <a:themeElements>
    <a:clrScheme name="">
      <a:dk1>
        <a:srgbClr val="000000"/>
      </a:dk1>
      <a:lt1>
        <a:srgbClr val="FFFFFF"/>
      </a:lt1>
      <a:dk2>
        <a:srgbClr val="0060AA"/>
      </a:dk2>
      <a:lt2>
        <a:srgbClr val="C00076"/>
      </a:lt2>
      <a:accent1>
        <a:srgbClr val="6AA039"/>
      </a:accent1>
      <a:accent2>
        <a:srgbClr val="FCA920"/>
      </a:accent2>
      <a:accent3>
        <a:srgbClr val="FFFFFF"/>
      </a:accent3>
      <a:accent4>
        <a:srgbClr val="000000"/>
      </a:accent4>
      <a:accent5>
        <a:srgbClr val="B9CDAE"/>
      </a:accent5>
      <a:accent6>
        <a:srgbClr val="E4991C"/>
      </a:accent6>
      <a:hlink>
        <a:srgbClr val="D47B04"/>
      </a:hlink>
      <a:folHlink>
        <a:srgbClr val="55D101"/>
      </a:folHlink>
    </a:clrScheme>
    <a:fontScheme name="12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2_Default Design 13">
        <a:dk1>
          <a:srgbClr val="000000"/>
        </a:dk1>
        <a:lt1>
          <a:srgbClr val="FFFFFF"/>
        </a:lt1>
        <a:dk2>
          <a:srgbClr val="333399"/>
        </a:dk2>
        <a:lt2>
          <a:srgbClr val="C0C0C0"/>
        </a:lt2>
        <a:accent1>
          <a:srgbClr val="6CD800"/>
        </a:accent1>
        <a:accent2>
          <a:srgbClr val="FF9900"/>
        </a:accent2>
        <a:accent3>
          <a:srgbClr val="FFFFFF"/>
        </a:accent3>
        <a:accent4>
          <a:srgbClr val="000000"/>
        </a:accent4>
        <a:accent5>
          <a:srgbClr val="BAE9AA"/>
        </a:accent5>
        <a:accent6>
          <a:srgbClr val="E78A00"/>
        </a:accent6>
        <a:hlink>
          <a:srgbClr val="D47B04"/>
        </a:hlink>
        <a:folHlink>
          <a:srgbClr val="FF00FF"/>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571E1F25D56E4EBE3561AC6B92F4FC" ma:contentTypeVersion="0" ma:contentTypeDescription="Create a new document." ma:contentTypeScope="" ma:versionID="09efc9a4b37c057298d76b35ec88a56b">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3B57783-5363-4B2A-92EC-313C2A62376B}">
  <ds:schemaRefs>
    <ds:schemaRef ds:uri="http://purl.org/dc/term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4CCCA0F-008B-48F2-9FC2-609168A094F9}">
  <ds:schemaRefs>
    <ds:schemaRef ds:uri="http://schemas.microsoft.com/sharepoint/v3/contenttype/forms"/>
  </ds:schemaRefs>
</ds:datastoreItem>
</file>

<file path=customXml/itemProps3.xml><?xml version="1.0" encoding="utf-8"?>
<ds:datastoreItem xmlns:ds="http://schemas.openxmlformats.org/officeDocument/2006/customXml" ds:itemID="{2BF82865-B470-474B-A048-0A1F0282FE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5509</TotalTime>
  <Words>6142</Words>
  <Application>Microsoft Office PowerPoint</Application>
  <PresentationFormat>On-screen Show (4:3)</PresentationFormat>
  <Paragraphs>880</Paragraphs>
  <Slides>69</Slides>
  <Notes>43</Notes>
  <HiddenSlides>0</HiddenSlides>
  <MMClips>0</MMClips>
  <ScaleCrop>false</ScaleCrop>
  <HeadingPairs>
    <vt:vector size="8" baseType="variant">
      <vt:variant>
        <vt:lpstr>Theme</vt:lpstr>
      </vt:variant>
      <vt:variant>
        <vt:i4>10</vt:i4>
      </vt:variant>
      <vt:variant>
        <vt:lpstr>Links</vt:lpstr>
      </vt:variant>
      <vt:variant>
        <vt:i4>12</vt:i4>
      </vt:variant>
      <vt:variant>
        <vt:lpstr>Embedded OLE Servers</vt:lpstr>
      </vt:variant>
      <vt:variant>
        <vt:i4>1</vt:i4>
      </vt:variant>
      <vt:variant>
        <vt:lpstr>Slide Titles</vt:lpstr>
      </vt:variant>
      <vt:variant>
        <vt:i4>69</vt:i4>
      </vt:variant>
    </vt:vector>
  </HeadingPairs>
  <TitlesOfParts>
    <vt:vector size="92" baseType="lpstr">
      <vt:lpstr>Ipsos Template 2012</vt:lpstr>
      <vt:lpstr>8_blank</vt:lpstr>
      <vt:lpstr>9_blank</vt:lpstr>
      <vt:lpstr>10_blank</vt:lpstr>
      <vt:lpstr>11_blank</vt:lpstr>
      <vt:lpstr>12_blank</vt:lpstr>
      <vt:lpstr>13_blank</vt:lpstr>
      <vt:lpstr>14_blank</vt:lpstr>
      <vt:lpstr>12_Default Design</vt:lpstr>
      <vt:lpstr>Ipsos 20122</vt:lpstr>
      <vt:lpstr>???</vt:lpstr>
      <vt:lpstr>???</vt:lpstr>
      <vt:lpstr>???</vt:lpstr>
      <vt:lpstr>???</vt:lpstr>
      <vt:lpstr>???</vt:lpstr>
      <vt:lpstr>???</vt:lpstr>
      <vt:lpstr>???</vt:lpstr>
      <vt:lpstr>???</vt:lpstr>
      <vt:lpstr>???</vt:lpstr>
      <vt:lpstr>???</vt:lpstr>
      <vt:lpstr>???</vt:lpstr>
      <vt:lpstr>???</vt:lpstr>
      <vt:lpstr>Worksheet</vt:lpstr>
      <vt:lpstr>Induction to Product Testing</vt:lpstr>
      <vt:lpstr>1. Understanding and Using Product Testing </vt:lpstr>
      <vt:lpstr>The Main Problem Types</vt:lpstr>
      <vt:lpstr>Product Testing Designs</vt:lpstr>
      <vt:lpstr>Problem Type &amp; Test Design</vt:lpstr>
      <vt:lpstr>Blind Evaluation</vt:lpstr>
      <vt:lpstr>Branded Evaluation</vt:lpstr>
      <vt:lpstr>Problem Type &amp; Test Design</vt:lpstr>
      <vt:lpstr>Sample Size and Definition</vt:lpstr>
      <vt:lpstr>How many to interview?</vt:lpstr>
      <vt:lpstr>Who to interview?</vt:lpstr>
      <vt:lpstr>Action Standards</vt:lpstr>
      <vt:lpstr>Action Standards</vt:lpstr>
      <vt:lpstr>Action Standards – What will drive the business decision?</vt:lpstr>
      <vt:lpstr>Using Statistics to  set Action Standards</vt:lpstr>
      <vt:lpstr>Standard Reporting - Action Standard Chart</vt:lpstr>
      <vt:lpstr>Use of a Control Product </vt:lpstr>
      <vt:lpstr>Product Specifications</vt:lpstr>
      <vt:lpstr>Questionnaire Design</vt:lpstr>
      <vt:lpstr>2. Analytic Techniques </vt:lpstr>
      <vt:lpstr>Unilever’s Mandate on Drivers Analysis </vt:lpstr>
      <vt:lpstr>Factor Analysis followed by Regression </vt:lpstr>
      <vt:lpstr>Factor/Regression analysis – Factor analysis</vt:lpstr>
      <vt:lpstr>Factor/Regression analysis – Regression analysis</vt:lpstr>
      <vt:lpstr>Biplots: Assessing performance across products tested</vt:lpstr>
      <vt:lpstr>PowerPoint Presentation</vt:lpstr>
      <vt:lpstr>Difference Driver Analysis</vt:lpstr>
      <vt:lpstr>How to Visualize Reduction </vt:lpstr>
      <vt:lpstr>How to Visualize Increase </vt:lpstr>
      <vt:lpstr>Difference Driver Examples</vt:lpstr>
      <vt:lpstr>Example Using top box Overall Rating  Client Product vs. Competitor Product</vt:lpstr>
      <vt:lpstr>Example Using top 2 box Overall Rating  Test Product X vs. Test Product Y </vt:lpstr>
      <vt:lpstr>Components of T-Plot</vt:lpstr>
      <vt:lpstr>Control vs. Prototype 1 Example (Top 2 Box Ratings)</vt:lpstr>
      <vt:lpstr>Relative Weight Analysis (RWA)  </vt:lpstr>
      <vt:lpstr>The results must then be examined alongside actual product performance and also compared to macro drivers</vt:lpstr>
      <vt:lpstr>Penalty Analysis:  Revealing the direction for product modification </vt:lpstr>
      <vt:lpstr>What is Penalty Analysis?</vt:lpstr>
      <vt:lpstr>Penalty Analysis Interpretation – “Just Right” </vt:lpstr>
      <vt:lpstr>Penalty Analysis Interpretation: Meaningful Penalties</vt:lpstr>
      <vt:lpstr>Penalty Analysis Interpretation - Conclusion Unclear</vt:lpstr>
      <vt:lpstr>Penalty Analysis Interpretation – Penalty Not Meaningful or Positive</vt:lpstr>
      <vt:lpstr>3. Guidelines Compliance</vt:lpstr>
      <vt:lpstr>ALL deviations from guidelines MUST be approved by UL for Final Consumer Testing   (approval is not needed for Early Stage Testing)</vt:lpstr>
      <vt:lpstr>What are deviations from the guidelines?</vt:lpstr>
      <vt:lpstr>* For all studies, any exceptions need an approval from the Category VP (CMI) or Senior Director (CTI):</vt:lpstr>
      <vt:lpstr>Action Standards</vt:lpstr>
      <vt:lpstr>Action Standards</vt:lpstr>
      <vt:lpstr>All Final Stage Product Tests should be conducted  IN-HOME</vt:lpstr>
      <vt:lpstr>Requirements by Category</vt:lpstr>
      <vt:lpstr>Information Telephone Number to be included</vt:lpstr>
      <vt:lpstr>Mandated Drivers </vt:lpstr>
      <vt:lpstr>Power Page Deliverable</vt:lpstr>
      <vt:lpstr>New Definitions </vt:lpstr>
      <vt:lpstr>Flexibility</vt:lpstr>
      <vt:lpstr>Flexibility Example</vt:lpstr>
      <vt:lpstr>Rationalisation</vt:lpstr>
      <vt:lpstr>Rationalisation Example</vt:lpstr>
      <vt:lpstr>Harmonisation</vt:lpstr>
      <vt:lpstr>Harmonisation Example </vt:lpstr>
      <vt:lpstr>Design of VIP Studies</vt:lpstr>
      <vt:lpstr>VIP Test Design Summary</vt:lpstr>
      <vt:lpstr> 1 final stage branded prototype should be tested  In-home Usage is standard. Exceptions need to be approved by UL category VP  Allow for multiple use occasions if possible to assess the product adequately  </vt:lpstr>
      <vt:lpstr>Target Group</vt:lpstr>
      <vt:lpstr>Questionnaire Outline:</vt:lpstr>
      <vt:lpstr>VIP FAQ:</vt:lpstr>
      <vt:lpstr>What are the VIP Action Standards?</vt:lpstr>
      <vt:lpstr>VIP Action Standard Summary</vt:lpstr>
      <vt:lpstr>Alienation Calculation</vt:lpstr>
    </vt:vector>
  </TitlesOfParts>
  <Company>Ipsos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Ramona Bansemir</dc:creator>
  <cp:lastModifiedBy>Jiggar Rambhia</cp:lastModifiedBy>
  <cp:revision>308</cp:revision>
  <cp:lastPrinted>2014-09-18T11:45:57Z</cp:lastPrinted>
  <dcterms:created xsi:type="dcterms:W3CDTF">2012-01-13T06:54:50Z</dcterms:created>
  <dcterms:modified xsi:type="dcterms:W3CDTF">2015-09-07T08:38:44Z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0x010100F9571E1F25D56E4EBE3561AC6B92F4FC</vt:lpwstr>
  </property>
</Properties>
</file>